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9" r:id="rId5"/>
    <p:sldId id="268" r:id="rId6"/>
    <p:sldId id="258" r:id="rId7"/>
    <p:sldId id="260" r:id="rId8"/>
    <p:sldId id="261" r:id="rId9"/>
    <p:sldId id="266" r:id="rId10"/>
    <p:sldId id="262" r:id="rId11"/>
    <p:sldId id="269" r:id="rId12"/>
    <p:sldId id="263" r:id="rId13"/>
    <p:sldId id="264" r:id="rId14"/>
    <p:sldId id="265" r:id="rId15"/>
    <p:sldId id="267"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87BC444-EDC0-4CB7-A3CB-E36F46CB30DE}" type="datetimeFigureOut">
              <a:rPr lang="tr-TR" smtClean="0"/>
              <a:t>21.04.2025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4EBA4C-547F-44B4-91FF-68E5554FA736}" type="slidenum">
              <a:rPr lang="tr-TR" smtClean="0"/>
              <a:t>‹#›</a:t>
            </a:fld>
            <a:endParaRPr lang="tr-TR"/>
          </a:p>
        </p:txBody>
      </p:sp>
    </p:spTree>
    <p:extLst>
      <p:ext uri="{BB962C8B-B14F-4D97-AF65-F5344CB8AC3E}">
        <p14:creationId xmlns:p14="http://schemas.microsoft.com/office/powerpoint/2010/main" val="28498267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7BC444-EDC0-4CB7-A3CB-E36F46CB30DE}" type="datetimeFigureOut">
              <a:rPr lang="tr-TR" smtClean="0"/>
              <a:t>21.04.2025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4EBA4C-547F-44B4-91FF-68E5554FA736}" type="slidenum">
              <a:rPr lang="tr-TR" smtClean="0"/>
              <a:t>‹#›</a:t>
            </a:fld>
            <a:endParaRPr lang="tr-TR"/>
          </a:p>
        </p:txBody>
      </p:sp>
    </p:spTree>
    <p:extLst>
      <p:ext uri="{BB962C8B-B14F-4D97-AF65-F5344CB8AC3E}">
        <p14:creationId xmlns:p14="http://schemas.microsoft.com/office/powerpoint/2010/main" val="17673842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7BC444-EDC0-4CB7-A3CB-E36F46CB30DE}" type="datetimeFigureOut">
              <a:rPr lang="tr-TR" smtClean="0"/>
              <a:t>21.04.2025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4EBA4C-547F-44B4-91FF-68E5554FA736}" type="slidenum">
              <a:rPr lang="tr-TR" smtClean="0"/>
              <a:t>‹#›</a:t>
            </a:fld>
            <a:endParaRPr lang="tr-TR"/>
          </a:p>
        </p:txBody>
      </p:sp>
    </p:spTree>
    <p:extLst>
      <p:ext uri="{BB962C8B-B14F-4D97-AF65-F5344CB8AC3E}">
        <p14:creationId xmlns:p14="http://schemas.microsoft.com/office/powerpoint/2010/main" val="24644754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7BC444-EDC0-4CB7-A3CB-E36F46CB30DE}" type="datetimeFigureOut">
              <a:rPr lang="tr-TR" smtClean="0"/>
              <a:t>21.04.2025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4EBA4C-547F-44B4-91FF-68E5554FA736}" type="slidenum">
              <a:rPr lang="tr-TR" smtClean="0"/>
              <a:t>‹#›</a:t>
            </a:fld>
            <a:endParaRPr lang="tr-TR"/>
          </a:p>
        </p:txBody>
      </p:sp>
    </p:spTree>
    <p:extLst>
      <p:ext uri="{BB962C8B-B14F-4D97-AF65-F5344CB8AC3E}">
        <p14:creationId xmlns:p14="http://schemas.microsoft.com/office/powerpoint/2010/main" val="3715539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87BC444-EDC0-4CB7-A3CB-E36F46CB30DE}" type="datetimeFigureOut">
              <a:rPr lang="tr-TR" smtClean="0"/>
              <a:t>21.04.2025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4EBA4C-547F-44B4-91FF-68E5554FA736}" type="slidenum">
              <a:rPr lang="tr-TR" smtClean="0"/>
              <a:t>‹#›</a:t>
            </a:fld>
            <a:endParaRPr lang="tr-TR"/>
          </a:p>
        </p:txBody>
      </p:sp>
    </p:spTree>
    <p:extLst>
      <p:ext uri="{BB962C8B-B14F-4D97-AF65-F5344CB8AC3E}">
        <p14:creationId xmlns:p14="http://schemas.microsoft.com/office/powerpoint/2010/main" val="37529933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87BC444-EDC0-4CB7-A3CB-E36F46CB30DE}" type="datetimeFigureOut">
              <a:rPr lang="tr-TR" smtClean="0"/>
              <a:t>21.04.2025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74EBA4C-547F-44B4-91FF-68E5554FA736}" type="slidenum">
              <a:rPr lang="tr-TR" smtClean="0"/>
              <a:t>‹#›</a:t>
            </a:fld>
            <a:endParaRPr lang="tr-TR"/>
          </a:p>
        </p:txBody>
      </p:sp>
    </p:spTree>
    <p:extLst>
      <p:ext uri="{BB962C8B-B14F-4D97-AF65-F5344CB8AC3E}">
        <p14:creationId xmlns:p14="http://schemas.microsoft.com/office/powerpoint/2010/main" val="20885783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87BC444-EDC0-4CB7-A3CB-E36F46CB30DE}" type="datetimeFigureOut">
              <a:rPr lang="tr-TR" smtClean="0"/>
              <a:t>21.04.2025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74EBA4C-547F-44B4-91FF-68E5554FA736}" type="slidenum">
              <a:rPr lang="tr-TR" smtClean="0"/>
              <a:t>‹#›</a:t>
            </a:fld>
            <a:endParaRPr lang="tr-TR"/>
          </a:p>
        </p:txBody>
      </p:sp>
    </p:spTree>
    <p:extLst>
      <p:ext uri="{BB962C8B-B14F-4D97-AF65-F5344CB8AC3E}">
        <p14:creationId xmlns:p14="http://schemas.microsoft.com/office/powerpoint/2010/main" val="41730523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87BC444-EDC0-4CB7-A3CB-E36F46CB30DE}" type="datetimeFigureOut">
              <a:rPr lang="tr-TR" smtClean="0"/>
              <a:t>21.04.2025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74EBA4C-547F-44B4-91FF-68E5554FA736}" type="slidenum">
              <a:rPr lang="tr-TR" smtClean="0"/>
              <a:t>‹#›</a:t>
            </a:fld>
            <a:endParaRPr lang="tr-TR"/>
          </a:p>
        </p:txBody>
      </p:sp>
    </p:spTree>
    <p:extLst>
      <p:ext uri="{BB962C8B-B14F-4D97-AF65-F5344CB8AC3E}">
        <p14:creationId xmlns:p14="http://schemas.microsoft.com/office/powerpoint/2010/main" val="14379465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87BC444-EDC0-4CB7-A3CB-E36F46CB30DE}" type="datetimeFigureOut">
              <a:rPr lang="tr-TR" smtClean="0"/>
              <a:t>21.04.2025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74EBA4C-547F-44B4-91FF-68E5554FA736}" type="slidenum">
              <a:rPr lang="tr-TR" smtClean="0"/>
              <a:t>‹#›</a:t>
            </a:fld>
            <a:endParaRPr lang="tr-TR"/>
          </a:p>
        </p:txBody>
      </p:sp>
    </p:spTree>
    <p:extLst>
      <p:ext uri="{BB962C8B-B14F-4D97-AF65-F5344CB8AC3E}">
        <p14:creationId xmlns:p14="http://schemas.microsoft.com/office/powerpoint/2010/main" val="11738532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87BC444-EDC0-4CB7-A3CB-E36F46CB30DE}" type="datetimeFigureOut">
              <a:rPr lang="tr-TR" smtClean="0"/>
              <a:t>21.04.2025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74EBA4C-547F-44B4-91FF-68E5554FA736}" type="slidenum">
              <a:rPr lang="tr-TR" smtClean="0"/>
              <a:t>‹#›</a:t>
            </a:fld>
            <a:endParaRPr lang="tr-TR"/>
          </a:p>
        </p:txBody>
      </p:sp>
    </p:spTree>
    <p:extLst>
      <p:ext uri="{BB962C8B-B14F-4D97-AF65-F5344CB8AC3E}">
        <p14:creationId xmlns:p14="http://schemas.microsoft.com/office/powerpoint/2010/main" val="16774672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87BC444-EDC0-4CB7-A3CB-E36F46CB30DE}" type="datetimeFigureOut">
              <a:rPr lang="tr-TR" smtClean="0"/>
              <a:t>21.04.2025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74EBA4C-547F-44B4-91FF-68E5554FA736}" type="slidenum">
              <a:rPr lang="tr-TR" smtClean="0"/>
              <a:t>‹#›</a:t>
            </a:fld>
            <a:endParaRPr lang="tr-TR"/>
          </a:p>
        </p:txBody>
      </p:sp>
    </p:spTree>
    <p:extLst>
      <p:ext uri="{BB962C8B-B14F-4D97-AF65-F5344CB8AC3E}">
        <p14:creationId xmlns:p14="http://schemas.microsoft.com/office/powerpoint/2010/main" val="39225153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7BC444-EDC0-4CB7-A3CB-E36F46CB30DE}" type="datetimeFigureOut">
              <a:rPr lang="tr-TR" smtClean="0"/>
              <a:t>21.04.2025</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EBA4C-547F-44B4-91FF-68E5554FA736}" type="slidenum">
              <a:rPr lang="tr-TR" smtClean="0"/>
              <a:t>‹#›</a:t>
            </a:fld>
            <a:endParaRPr lang="tr-TR"/>
          </a:p>
        </p:txBody>
      </p:sp>
    </p:spTree>
    <p:extLst>
      <p:ext uri="{BB962C8B-B14F-4D97-AF65-F5344CB8AC3E}">
        <p14:creationId xmlns:p14="http://schemas.microsoft.com/office/powerpoint/2010/main" val="1164430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en-GB" sz="3000" b="1" dirty="0">
                <a:latin typeface="+mn-lt"/>
              </a:rPr>
              <a:t>HOW DO THE SEMINARS OF BASIC BUDGET AWARENESS AFFECT ON GENERATION Z? THE CASE OF UNDERGRADUATES</a:t>
            </a:r>
            <a:endParaRPr lang="tr-TR" sz="3000" dirty="0">
              <a:latin typeface="+mn-lt"/>
            </a:endParaRPr>
          </a:p>
        </p:txBody>
      </p:sp>
      <p:sp>
        <p:nvSpPr>
          <p:cNvPr id="3" name="Alt Başlık 2"/>
          <p:cNvSpPr>
            <a:spLocks noGrp="1"/>
          </p:cNvSpPr>
          <p:nvPr>
            <p:ph type="subTitle" idx="1"/>
          </p:nvPr>
        </p:nvSpPr>
        <p:spPr>
          <a:xfrm>
            <a:off x="1524000" y="4198512"/>
            <a:ext cx="9144000" cy="1493950"/>
          </a:xfrm>
        </p:spPr>
        <p:txBody>
          <a:bodyPr>
            <a:normAutofit fontScale="92500" lnSpcReduction="20000"/>
          </a:bodyPr>
          <a:lstStyle/>
          <a:p>
            <a:r>
              <a:rPr lang="en-GB" dirty="0"/>
              <a:t>Assoc. </a:t>
            </a:r>
            <a:r>
              <a:rPr lang="en-GB" dirty="0" err="1"/>
              <a:t>Prof.</a:t>
            </a:r>
            <a:r>
              <a:rPr lang="en-GB" dirty="0"/>
              <a:t> </a:t>
            </a:r>
            <a:r>
              <a:rPr lang="en-GB" dirty="0" smtClean="0"/>
              <a:t>Dr</a:t>
            </a:r>
            <a:r>
              <a:rPr lang="tr-TR" dirty="0" smtClean="0"/>
              <a:t>.</a:t>
            </a:r>
            <a:r>
              <a:rPr lang="en-GB" dirty="0" smtClean="0"/>
              <a:t> </a:t>
            </a:r>
            <a:r>
              <a:rPr lang="en-GB" dirty="0" err="1"/>
              <a:t>Gonca</a:t>
            </a:r>
            <a:r>
              <a:rPr lang="en-GB" dirty="0"/>
              <a:t> GÜNGÖR GÖKSU</a:t>
            </a:r>
            <a:endParaRPr lang="tr-TR" dirty="0"/>
          </a:p>
          <a:p>
            <a:r>
              <a:rPr lang="tr-TR" dirty="0" smtClean="0"/>
              <a:t>Sakarya University</a:t>
            </a:r>
          </a:p>
          <a:p>
            <a:r>
              <a:rPr lang="tr-TR" dirty="0" err="1" smtClean="0"/>
              <a:t>Faculty</a:t>
            </a:r>
            <a:r>
              <a:rPr lang="tr-TR" dirty="0" smtClean="0"/>
              <a:t> of </a:t>
            </a:r>
            <a:r>
              <a:rPr lang="tr-TR" dirty="0" err="1" smtClean="0"/>
              <a:t>Political</a:t>
            </a:r>
            <a:r>
              <a:rPr lang="tr-TR" dirty="0" smtClean="0"/>
              <a:t> </a:t>
            </a:r>
            <a:r>
              <a:rPr lang="tr-TR" dirty="0" err="1" smtClean="0"/>
              <a:t>Science</a:t>
            </a:r>
            <a:endParaRPr lang="tr-TR" dirty="0" smtClean="0"/>
          </a:p>
          <a:p>
            <a:r>
              <a:rPr lang="tr-TR" dirty="0" err="1" smtClean="0"/>
              <a:t>Department</a:t>
            </a:r>
            <a:r>
              <a:rPr lang="tr-TR" dirty="0" smtClean="0"/>
              <a:t> of </a:t>
            </a:r>
            <a:r>
              <a:rPr lang="tr-TR" dirty="0" err="1" smtClean="0"/>
              <a:t>Public</a:t>
            </a:r>
            <a:r>
              <a:rPr lang="tr-TR" dirty="0" smtClean="0"/>
              <a:t> Finance</a:t>
            </a:r>
          </a:p>
          <a:p>
            <a:endParaRPr lang="tr-TR" dirty="0"/>
          </a:p>
        </p:txBody>
      </p:sp>
      <p:pic>
        <p:nvPicPr>
          <p:cNvPr id="4" name="Resim 3" descr="metin içeren bir resim&#10;&#10;Açıklama otomatik olarak oluşturuldu"/>
          <p:cNvPicPr/>
          <p:nvPr/>
        </p:nvPicPr>
        <p:blipFill>
          <a:blip r:embed="rId2">
            <a:extLst>
              <a:ext uri="{28A0092B-C50C-407E-A947-70E740481C1C}">
                <a14:useLocalDpi xmlns:a14="http://schemas.microsoft.com/office/drawing/2010/main" val="0"/>
              </a:ext>
            </a:extLst>
          </a:blip>
          <a:stretch>
            <a:fillRect/>
          </a:stretch>
        </p:blipFill>
        <p:spPr>
          <a:xfrm>
            <a:off x="9630246" y="379685"/>
            <a:ext cx="2561754" cy="742678"/>
          </a:xfrm>
          <a:prstGeom prst="rect">
            <a:avLst/>
          </a:prstGeom>
        </p:spPr>
      </p:pic>
      <p:pic>
        <p:nvPicPr>
          <p:cNvPr id="3074" name="Picture 2" descr="Sakarya Üniversitesi Logos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455312" cy="1940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02572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448005573"/>
              </p:ext>
            </p:extLst>
          </p:nvPr>
        </p:nvGraphicFramePr>
        <p:xfrm>
          <a:off x="397099" y="901522"/>
          <a:ext cx="11065097" cy="5293215"/>
        </p:xfrm>
        <a:graphic>
          <a:graphicData uri="http://schemas.openxmlformats.org/drawingml/2006/table">
            <a:tbl>
              <a:tblPr firstRow="1" firstCol="1" bandRow="1">
                <a:tableStyleId>{5C22544A-7EE6-4342-B048-85BDC9FD1C3A}</a:tableStyleId>
              </a:tblPr>
              <a:tblGrid>
                <a:gridCol w="6660523"/>
                <a:gridCol w="669701"/>
                <a:gridCol w="1210614"/>
                <a:gridCol w="1481071"/>
                <a:gridCol w="1043188"/>
              </a:tblGrid>
              <a:tr h="857736">
                <a:tc>
                  <a:txBody>
                    <a:bodyPr/>
                    <a:lstStyle/>
                    <a:p>
                      <a:pPr algn="ctr">
                        <a:lnSpc>
                          <a:spcPct val="107000"/>
                        </a:lnSpc>
                        <a:spcBef>
                          <a:spcPts val="600"/>
                        </a:spcBef>
                        <a:spcAft>
                          <a:spcPts val="600"/>
                        </a:spcAft>
                      </a:pPr>
                      <a:r>
                        <a:rPr lang="en-GB" sz="2000" dirty="0">
                          <a:solidFill>
                            <a:schemeClr val="tx1"/>
                          </a:solidFill>
                          <a:effectLst/>
                        </a:rPr>
                        <a:t>Items</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N</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Mean </a:t>
                      </a:r>
                      <a:endParaRPr lang="tr-TR" sz="2000" dirty="0" smtClean="0">
                        <a:solidFill>
                          <a:schemeClr val="tx1"/>
                        </a:solidFill>
                        <a:effectLst/>
                      </a:endParaRPr>
                    </a:p>
                    <a:p>
                      <a:pPr algn="ctr">
                        <a:lnSpc>
                          <a:spcPct val="107000"/>
                        </a:lnSpc>
                        <a:spcBef>
                          <a:spcPts val="600"/>
                        </a:spcBef>
                        <a:spcAft>
                          <a:spcPts val="600"/>
                        </a:spcAft>
                      </a:pPr>
                      <a:r>
                        <a:rPr lang="en-GB" sz="2000" dirty="0" smtClean="0">
                          <a:solidFill>
                            <a:schemeClr val="tx1"/>
                          </a:solidFill>
                          <a:effectLst/>
                        </a:rPr>
                        <a:t>(</a:t>
                      </a:r>
                      <a:r>
                        <a:rPr lang="en-GB" sz="2000" dirty="0">
                          <a:solidFill>
                            <a:schemeClr val="tx1"/>
                          </a:solidFill>
                          <a:effectLst/>
                        </a:rPr>
                        <a:t>Pre-test)</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Mean </a:t>
                      </a:r>
                      <a:endParaRPr lang="tr-TR" sz="2000" dirty="0" smtClean="0">
                        <a:solidFill>
                          <a:schemeClr val="tx1"/>
                        </a:solidFill>
                        <a:effectLst/>
                      </a:endParaRPr>
                    </a:p>
                    <a:p>
                      <a:pPr algn="ctr">
                        <a:lnSpc>
                          <a:spcPct val="107000"/>
                        </a:lnSpc>
                        <a:spcBef>
                          <a:spcPts val="600"/>
                        </a:spcBef>
                        <a:spcAft>
                          <a:spcPts val="600"/>
                        </a:spcAft>
                      </a:pPr>
                      <a:r>
                        <a:rPr lang="en-GB" sz="2000" dirty="0" smtClean="0">
                          <a:solidFill>
                            <a:schemeClr val="tx1"/>
                          </a:solidFill>
                          <a:effectLst/>
                        </a:rPr>
                        <a:t>(</a:t>
                      </a:r>
                      <a:r>
                        <a:rPr lang="en-GB" sz="2000" dirty="0">
                          <a:solidFill>
                            <a:schemeClr val="tx1"/>
                          </a:solidFill>
                          <a:effectLst/>
                        </a:rPr>
                        <a:t>Post-test)</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Increase percent</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r>
              <a:tr h="679853">
                <a:tc>
                  <a:txBody>
                    <a:bodyPr/>
                    <a:lstStyle/>
                    <a:p>
                      <a:pPr algn="just">
                        <a:lnSpc>
                          <a:spcPct val="107000"/>
                        </a:lnSpc>
                        <a:spcBef>
                          <a:spcPts val="600"/>
                        </a:spcBef>
                        <a:spcAft>
                          <a:spcPts val="600"/>
                        </a:spcAft>
                      </a:pPr>
                      <a:r>
                        <a:rPr lang="en-GB" sz="2000" b="0" dirty="0" smtClean="0">
                          <a:solidFill>
                            <a:schemeClr val="tx1"/>
                          </a:solidFill>
                          <a:effectLst/>
                        </a:rPr>
                        <a:t>1.</a:t>
                      </a:r>
                      <a:r>
                        <a:rPr lang="tr-TR" sz="2000" b="0" dirty="0" smtClean="0">
                          <a:solidFill>
                            <a:schemeClr val="tx1"/>
                          </a:solidFill>
                          <a:effectLst/>
                        </a:rPr>
                        <a:t> </a:t>
                      </a:r>
                      <a:r>
                        <a:rPr lang="tr-TR" sz="2000" b="1" dirty="0" smtClean="0">
                          <a:solidFill>
                            <a:schemeClr val="tx1"/>
                          </a:solidFill>
                          <a:effectLst/>
                        </a:rPr>
                        <a:t>I am </a:t>
                      </a:r>
                      <a:r>
                        <a:rPr lang="en-GB" sz="2000" b="1" dirty="0" smtClean="0">
                          <a:solidFill>
                            <a:schemeClr val="tx1"/>
                          </a:solidFill>
                          <a:effectLst/>
                        </a:rPr>
                        <a:t>knowledgeable </a:t>
                      </a:r>
                      <a:r>
                        <a:rPr lang="en-GB" sz="2000" b="1" dirty="0">
                          <a:solidFill>
                            <a:schemeClr val="tx1"/>
                          </a:solidFill>
                          <a:effectLst/>
                        </a:rPr>
                        <a:t>about the Citizen's Budget Guide and the Citizen's Final Account </a:t>
                      </a:r>
                      <a:r>
                        <a:rPr lang="en-GB" sz="2000" b="1" dirty="0" smtClean="0">
                          <a:solidFill>
                            <a:schemeClr val="tx1"/>
                          </a:solidFill>
                          <a:effectLst/>
                        </a:rPr>
                        <a:t>Report</a:t>
                      </a:r>
                      <a:r>
                        <a:rPr lang="tr-TR" sz="2000" b="1" dirty="0" smtClean="0">
                          <a:solidFill>
                            <a:schemeClr val="tx1"/>
                          </a:solidFill>
                          <a:effectLst/>
                        </a:rPr>
                        <a:t>.</a:t>
                      </a:r>
                      <a:endParaRPr lang="tr-TR"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407</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2,151</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3,464</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rgbClr val="FF0000"/>
                          </a:solidFill>
                          <a:effectLst/>
                        </a:rPr>
                        <a:t>61,04</a:t>
                      </a:r>
                      <a:endParaRPr lang="tr-TR"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r>
              <a:tr h="378298">
                <a:tc>
                  <a:txBody>
                    <a:bodyPr/>
                    <a:lstStyle/>
                    <a:p>
                      <a:pPr algn="just">
                        <a:lnSpc>
                          <a:spcPct val="107000"/>
                        </a:lnSpc>
                        <a:spcBef>
                          <a:spcPts val="600"/>
                        </a:spcBef>
                        <a:spcAft>
                          <a:spcPts val="600"/>
                        </a:spcAft>
                      </a:pPr>
                      <a:r>
                        <a:rPr lang="en-GB" sz="2000" b="0" dirty="0" smtClean="0">
                          <a:solidFill>
                            <a:schemeClr val="tx1"/>
                          </a:solidFill>
                          <a:effectLst/>
                        </a:rPr>
                        <a:t>2</a:t>
                      </a:r>
                      <a:r>
                        <a:rPr lang="tr-TR" sz="2000" b="0" dirty="0" smtClean="0">
                          <a:solidFill>
                            <a:schemeClr val="tx1"/>
                          </a:solidFill>
                          <a:effectLst/>
                        </a:rPr>
                        <a:t>.</a:t>
                      </a:r>
                      <a:r>
                        <a:rPr lang="en-GB" sz="2000" b="0" dirty="0" smtClean="0">
                          <a:solidFill>
                            <a:schemeClr val="tx1"/>
                          </a:solidFill>
                          <a:effectLst/>
                        </a:rPr>
                        <a:t> </a:t>
                      </a:r>
                      <a:r>
                        <a:rPr lang="tr-TR" sz="2000" b="0" dirty="0" smtClean="0">
                          <a:solidFill>
                            <a:schemeClr val="tx1"/>
                          </a:solidFill>
                          <a:effectLst/>
                        </a:rPr>
                        <a:t>I am</a:t>
                      </a:r>
                      <a:r>
                        <a:rPr lang="en-GB" sz="2000" b="0" dirty="0" smtClean="0">
                          <a:solidFill>
                            <a:schemeClr val="tx1"/>
                          </a:solidFill>
                          <a:effectLst/>
                        </a:rPr>
                        <a:t> </a:t>
                      </a:r>
                      <a:r>
                        <a:rPr lang="en-GB" sz="2000" b="0" dirty="0">
                          <a:solidFill>
                            <a:schemeClr val="tx1"/>
                          </a:solidFill>
                          <a:effectLst/>
                        </a:rPr>
                        <a:t>sufficiently informed about the state </a:t>
                      </a:r>
                      <a:r>
                        <a:rPr lang="en-GB" sz="2000" b="0" dirty="0" smtClean="0">
                          <a:solidFill>
                            <a:schemeClr val="tx1"/>
                          </a:solidFill>
                          <a:effectLst/>
                        </a:rPr>
                        <a:t>budget</a:t>
                      </a:r>
                      <a:r>
                        <a:rPr lang="tr-TR" sz="2000" b="0" dirty="0" smtClean="0">
                          <a:solidFill>
                            <a:schemeClr val="tx1"/>
                          </a:solidFill>
                          <a:effectLst/>
                        </a:rPr>
                        <a:t>.</a:t>
                      </a:r>
                      <a:endParaRPr lang="tr-TR"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407</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2,558</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3,169</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a:solidFill>
                            <a:schemeClr val="tx1"/>
                          </a:solidFill>
                          <a:effectLst/>
                        </a:rPr>
                        <a:t>23,89</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r>
              <a:tr h="378298">
                <a:tc>
                  <a:txBody>
                    <a:bodyPr/>
                    <a:lstStyle/>
                    <a:p>
                      <a:pPr algn="just">
                        <a:lnSpc>
                          <a:spcPct val="107000"/>
                        </a:lnSpc>
                        <a:spcBef>
                          <a:spcPts val="600"/>
                        </a:spcBef>
                        <a:spcAft>
                          <a:spcPts val="600"/>
                        </a:spcAft>
                      </a:pPr>
                      <a:r>
                        <a:rPr lang="en-GB" sz="2000" b="0" dirty="0">
                          <a:solidFill>
                            <a:schemeClr val="tx1"/>
                          </a:solidFill>
                          <a:effectLst/>
                        </a:rPr>
                        <a:t>3. </a:t>
                      </a:r>
                      <a:r>
                        <a:rPr lang="tr-TR" sz="2000" b="0" dirty="0" smtClean="0">
                          <a:solidFill>
                            <a:schemeClr val="tx1"/>
                          </a:solidFill>
                          <a:effectLst/>
                        </a:rPr>
                        <a:t>I am</a:t>
                      </a:r>
                      <a:r>
                        <a:rPr lang="en-GB" sz="2000" b="0" dirty="0" smtClean="0">
                          <a:solidFill>
                            <a:schemeClr val="tx1"/>
                          </a:solidFill>
                          <a:effectLst/>
                        </a:rPr>
                        <a:t> </a:t>
                      </a:r>
                      <a:r>
                        <a:rPr lang="en-GB" sz="2000" b="0" dirty="0">
                          <a:solidFill>
                            <a:schemeClr val="tx1"/>
                          </a:solidFill>
                          <a:effectLst/>
                        </a:rPr>
                        <a:t>interest in matters related to the state </a:t>
                      </a:r>
                      <a:r>
                        <a:rPr lang="en-GB" sz="2000" b="0" dirty="0" smtClean="0">
                          <a:solidFill>
                            <a:schemeClr val="tx1"/>
                          </a:solidFill>
                          <a:effectLst/>
                        </a:rPr>
                        <a:t>budget</a:t>
                      </a:r>
                      <a:r>
                        <a:rPr lang="tr-TR" sz="2000" b="0" dirty="0" smtClean="0">
                          <a:solidFill>
                            <a:schemeClr val="tx1"/>
                          </a:solidFill>
                          <a:effectLst/>
                        </a:rPr>
                        <a:t>.</a:t>
                      </a:r>
                      <a:endParaRPr lang="tr-TR"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407</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a:solidFill>
                            <a:schemeClr val="tx1"/>
                          </a:solidFill>
                          <a:effectLst/>
                        </a:rPr>
                        <a:t>2,421</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3,115</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28,67</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r>
              <a:tr h="679853">
                <a:tc>
                  <a:txBody>
                    <a:bodyPr/>
                    <a:lstStyle/>
                    <a:p>
                      <a:pPr algn="just">
                        <a:lnSpc>
                          <a:spcPct val="107000"/>
                        </a:lnSpc>
                        <a:spcBef>
                          <a:spcPts val="600"/>
                        </a:spcBef>
                        <a:spcAft>
                          <a:spcPts val="600"/>
                        </a:spcAft>
                      </a:pPr>
                      <a:r>
                        <a:rPr lang="en-GB" sz="2000" b="0" dirty="0">
                          <a:solidFill>
                            <a:schemeClr val="tx1"/>
                          </a:solidFill>
                          <a:effectLst/>
                        </a:rPr>
                        <a:t>4. </a:t>
                      </a:r>
                      <a:r>
                        <a:rPr lang="tr-TR" sz="2000" b="0" dirty="0" smtClean="0">
                          <a:solidFill>
                            <a:schemeClr val="tx1"/>
                          </a:solidFill>
                          <a:effectLst/>
                        </a:rPr>
                        <a:t>I am</a:t>
                      </a:r>
                      <a:r>
                        <a:rPr lang="en-GB" sz="2000" b="0" dirty="0" smtClean="0">
                          <a:solidFill>
                            <a:schemeClr val="tx1"/>
                          </a:solidFill>
                          <a:effectLst/>
                        </a:rPr>
                        <a:t> </a:t>
                      </a:r>
                      <a:r>
                        <a:rPr lang="en-GB" sz="2000" b="0" dirty="0">
                          <a:solidFill>
                            <a:schemeClr val="tx1"/>
                          </a:solidFill>
                          <a:effectLst/>
                        </a:rPr>
                        <a:t>knowledgeable about the figures of public income within the state </a:t>
                      </a:r>
                      <a:r>
                        <a:rPr lang="en-GB" sz="2000" b="0" dirty="0" smtClean="0">
                          <a:solidFill>
                            <a:schemeClr val="tx1"/>
                          </a:solidFill>
                          <a:effectLst/>
                        </a:rPr>
                        <a:t>budget</a:t>
                      </a:r>
                      <a:r>
                        <a:rPr lang="tr-TR" sz="2000" b="0" dirty="0" smtClean="0">
                          <a:solidFill>
                            <a:schemeClr val="tx1"/>
                          </a:solidFill>
                          <a:effectLst/>
                        </a:rPr>
                        <a:t>.</a:t>
                      </a:r>
                      <a:endParaRPr lang="tr-TR"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407</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2,381</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3,034</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27,43</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r>
              <a:tr h="679853">
                <a:tc>
                  <a:txBody>
                    <a:bodyPr/>
                    <a:lstStyle/>
                    <a:p>
                      <a:pPr algn="just">
                        <a:lnSpc>
                          <a:spcPct val="107000"/>
                        </a:lnSpc>
                        <a:spcBef>
                          <a:spcPts val="600"/>
                        </a:spcBef>
                        <a:spcAft>
                          <a:spcPts val="600"/>
                        </a:spcAft>
                      </a:pPr>
                      <a:r>
                        <a:rPr lang="en-GB" sz="2000" b="0" dirty="0">
                          <a:solidFill>
                            <a:schemeClr val="tx1"/>
                          </a:solidFill>
                          <a:effectLst/>
                        </a:rPr>
                        <a:t>5. </a:t>
                      </a:r>
                      <a:r>
                        <a:rPr lang="tr-TR" sz="2000" b="0" dirty="0" smtClean="0">
                          <a:solidFill>
                            <a:schemeClr val="tx1"/>
                          </a:solidFill>
                          <a:effectLst/>
                        </a:rPr>
                        <a:t>I</a:t>
                      </a:r>
                      <a:r>
                        <a:rPr lang="tr-TR" sz="2000" b="0" baseline="0" dirty="0" smtClean="0">
                          <a:solidFill>
                            <a:schemeClr val="tx1"/>
                          </a:solidFill>
                          <a:effectLst/>
                        </a:rPr>
                        <a:t> am</a:t>
                      </a:r>
                      <a:r>
                        <a:rPr lang="en-GB" sz="2000" b="0" dirty="0" smtClean="0">
                          <a:solidFill>
                            <a:schemeClr val="tx1"/>
                          </a:solidFill>
                          <a:effectLst/>
                        </a:rPr>
                        <a:t> </a:t>
                      </a:r>
                      <a:r>
                        <a:rPr lang="en-GB" sz="2000" b="0" dirty="0">
                          <a:solidFill>
                            <a:schemeClr val="tx1"/>
                          </a:solidFill>
                          <a:effectLst/>
                        </a:rPr>
                        <a:t>knowledgeable about the figures of public spending within the state </a:t>
                      </a:r>
                      <a:r>
                        <a:rPr lang="en-GB" sz="2000" b="0" dirty="0" smtClean="0">
                          <a:solidFill>
                            <a:schemeClr val="tx1"/>
                          </a:solidFill>
                          <a:effectLst/>
                        </a:rPr>
                        <a:t>budget</a:t>
                      </a:r>
                      <a:r>
                        <a:rPr lang="tr-TR" sz="2000" b="0" dirty="0" smtClean="0">
                          <a:solidFill>
                            <a:schemeClr val="tx1"/>
                          </a:solidFill>
                          <a:effectLst/>
                        </a:rPr>
                        <a:t>.</a:t>
                      </a:r>
                      <a:endParaRPr lang="tr-TR"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407</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a:solidFill>
                            <a:schemeClr val="tx1"/>
                          </a:solidFill>
                          <a:effectLst/>
                        </a:rPr>
                        <a:t>2,727</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3,130</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14,78</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r>
              <a:tr h="679853">
                <a:tc>
                  <a:txBody>
                    <a:bodyPr/>
                    <a:lstStyle/>
                    <a:p>
                      <a:pPr algn="just">
                        <a:lnSpc>
                          <a:spcPct val="107000"/>
                        </a:lnSpc>
                        <a:spcBef>
                          <a:spcPts val="600"/>
                        </a:spcBef>
                        <a:spcAft>
                          <a:spcPts val="600"/>
                        </a:spcAft>
                      </a:pPr>
                      <a:r>
                        <a:rPr lang="en-GB" sz="2000" b="0" dirty="0">
                          <a:solidFill>
                            <a:schemeClr val="tx1"/>
                          </a:solidFill>
                          <a:effectLst/>
                        </a:rPr>
                        <a:t>6. </a:t>
                      </a:r>
                      <a:r>
                        <a:rPr lang="tr-TR" sz="2000" b="0" dirty="0" smtClean="0">
                          <a:solidFill>
                            <a:schemeClr val="tx1"/>
                          </a:solidFill>
                          <a:effectLst/>
                        </a:rPr>
                        <a:t>I am</a:t>
                      </a:r>
                      <a:r>
                        <a:rPr lang="en-GB" sz="2000" b="0" dirty="0" smtClean="0">
                          <a:solidFill>
                            <a:schemeClr val="tx1"/>
                          </a:solidFill>
                          <a:effectLst/>
                        </a:rPr>
                        <a:t> </a:t>
                      </a:r>
                      <a:r>
                        <a:rPr lang="en-GB" sz="2000" b="0" dirty="0">
                          <a:solidFill>
                            <a:schemeClr val="tx1"/>
                          </a:solidFill>
                          <a:effectLst/>
                        </a:rPr>
                        <a:t>knowledgeable about how public funds are designated for various spending categories within the state budget.</a:t>
                      </a:r>
                      <a:endParaRPr lang="tr-TR"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407</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a:solidFill>
                            <a:schemeClr val="tx1"/>
                          </a:solidFill>
                          <a:effectLst/>
                        </a:rPr>
                        <a:t>2,494</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3,071</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33,72</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r>
              <a:tr h="959471">
                <a:tc>
                  <a:txBody>
                    <a:bodyPr/>
                    <a:lstStyle/>
                    <a:p>
                      <a:pPr algn="just">
                        <a:lnSpc>
                          <a:spcPct val="107000"/>
                        </a:lnSpc>
                        <a:spcBef>
                          <a:spcPts val="600"/>
                        </a:spcBef>
                        <a:spcAft>
                          <a:spcPts val="600"/>
                        </a:spcAft>
                      </a:pPr>
                      <a:r>
                        <a:rPr lang="en-GB" sz="2000" b="0" dirty="0">
                          <a:solidFill>
                            <a:schemeClr val="tx1"/>
                          </a:solidFill>
                          <a:effectLst/>
                        </a:rPr>
                        <a:t>7. </a:t>
                      </a:r>
                      <a:r>
                        <a:rPr lang="en-US" sz="1800" b="1" kern="1200" dirty="0" smtClean="0">
                          <a:solidFill>
                            <a:schemeClr val="tx1"/>
                          </a:solidFill>
                          <a:effectLst/>
                          <a:latin typeface="+mn-lt"/>
                          <a:ea typeface="+mn-ea"/>
                          <a:cs typeface="+mn-cs"/>
                        </a:rPr>
                        <a:t>I am knowledgeable about the methods and procedures used in creating budgets and the financial transactions that occur as part of budget management.</a:t>
                      </a:r>
                      <a:endParaRPr lang="tr-TR"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407</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2,651</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3,545</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rgbClr val="FF0000"/>
                          </a:solidFill>
                          <a:effectLst/>
                        </a:rPr>
                        <a:t>56,91</a:t>
                      </a:r>
                      <a:endParaRPr lang="tr-TR"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r>
            </a:tbl>
          </a:graphicData>
        </a:graphic>
      </p:graphicFrame>
      <p:sp>
        <p:nvSpPr>
          <p:cNvPr id="5" name="Rectangle 1"/>
          <p:cNvSpPr>
            <a:spLocks noChangeArrowheads="1"/>
          </p:cNvSpPr>
          <p:nvPr/>
        </p:nvSpPr>
        <p:spPr bwMode="auto">
          <a:xfrm>
            <a:off x="1375895" y="293135"/>
            <a:ext cx="9852337" cy="477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tr-TR" sz="25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Table 2. </a:t>
            </a:r>
            <a:r>
              <a:rPr kumimoji="0" lang="en-GB" altLang="tr-TR" sz="25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Frequencies and value variations for each item</a:t>
            </a:r>
            <a:endParaRPr kumimoji="0" lang="tr-TR" altLang="tr-TR" sz="25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2624178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543038794"/>
              </p:ext>
            </p:extLst>
          </p:nvPr>
        </p:nvGraphicFramePr>
        <p:xfrm>
          <a:off x="540911" y="850008"/>
          <a:ext cx="10676585" cy="5280335"/>
        </p:xfrm>
        <a:graphic>
          <a:graphicData uri="http://schemas.openxmlformats.org/drawingml/2006/table">
            <a:tbl>
              <a:tblPr firstRow="1" firstCol="1" bandRow="1">
                <a:tableStyleId>{5C22544A-7EE6-4342-B048-85BDC9FD1C3A}</a:tableStyleId>
              </a:tblPr>
              <a:tblGrid>
                <a:gridCol w="6478075"/>
                <a:gridCol w="643944"/>
                <a:gridCol w="1262129"/>
                <a:gridCol w="1275009"/>
                <a:gridCol w="1017428"/>
              </a:tblGrid>
              <a:tr h="901197">
                <a:tc>
                  <a:txBody>
                    <a:bodyPr/>
                    <a:lstStyle/>
                    <a:p>
                      <a:pPr algn="ctr">
                        <a:lnSpc>
                          <a:spcPct val="107000"/>
                        </a:lnSpc>
                        <a:spcBef>
                          <a:spcPts val="600"/>
                        </a:spcBef>
                        <a:spcAft>
                          <a:spcPts val="600"/>
                        </a:spcAft>
                      </a:pPr>
                      <a:r>
                        <a:rPr lang="en-GB" sz="2000" dirty="0">
                          <a:solidFill>
                            <a:schemeClr val="tx1"/>
                          </a:solidFill>
                          <a:effectLst/>
                        </a:rPr>
                        <a:t>Items</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N</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Mean </a:t>
                      </a:r>
                      <a:r>
                        <a:rPr lang="en-GB" sz="2000" dirty="0" smtClean="0">
                          <a:solidFill>
                            <a:schemeClr val="tx1"/>
                          </a:solidFill>
                          <a:effectLst/>
                        </a:rPr>
                        <a:t>(</a:t>
                      </a:r>
                      <a:r>
                        <a:rPr lang="en-GB" sz="2000" dirty="0">
                          <a:solidFill>
                            <a:schemeClr val="tx1"/>
                          </a:solidFill>
                          <a:effectLst/>
                        </a:rPr>
                        <a:t>Pre-test)</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Mean (Post-test)</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Increase percent</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r>
              <a:tr h="1059290">
                <a:tc>
                  <a:txBody>
                    <a:bodyPr/>
                    <a:lstStyle/>
                    <a:p>
                      <a:pPr algn="just">
                        <a:lnSpc>
                          <a:spcPct val="107000"/>
                        </a:lnSpc>
                        <a:spcBef>
                          <a:spcPts val="600"/>
                        </a:spcBef>
                        <a:spcAft>
                          <a:spcPts val="600"/>
                        </a:spcAft>
                      </a:pPr>
                      <a:r>
                        <a:rPr lang="en-GB" sz="2000" b="0" dirty="0">
                          <a:solidFill>
                            <a:schemeClr val="tx1"/>
                          </a:solidFill>
                          <a:effectLst/>
                        </a:rPr>
                        <a:t>8. </a:t>
                      </a:r>
                      <a:r>
                        <a:rPr lang="tr-TR" sz="2000" b="1" dirty="0" smtClean="0">
                          <a:solidFill>
                            <a:schemeClr val="tx1"/>
                          </a:solidFill>
                          <a:effectLst/>
                        </a:rPr>
                        <a:t>I am</a:t>
                      </a:r>
                      <a:r>
                        <a:rPr lang="en-GB" sz="2000" b="1" dirty="0" smtClean="0">
                          <a:solidFill>
                            <a:schemeClr val="tx1"/>
                          </a:solidFill>
                          <a:effectLst/>
                        </a:rPr>
                        <a:t> </a:t>
                      </a:r>
                      <a:r>
                        <a:rPr lang="en-GB" sz="2000" b="1" dirty="0">
                          <a:solidFill>
                            <a:schemeClr val="tx1"/>
                          </a:solidFill>
                          <a:effectLst/>
                        </a:rPr>
                        <a:t>knowledgeable about a government-endorsed online platform that disseminates details and statistics related to the state </a:t>
                      </a:r>
                      <a:r>
                        <a:rPr lang="en-GB" sz="2000" b="1" dirty="0" smtClean="0">
                          <a:solidFill>
                            <a:schemeClr val="tx1"/>
                          </a:solidFill>
                          <a:effectLst/>
                        </a:rPr>
                        <a:t>budget</a:t>
                      </a:r>
                      <a:r>
                        <a:rPr lang="tr-TR" sz="2000" b="1" dirty="0" smtClean="0">
                          <a:solidFill>
                            <a:schemeClr val="tx1"/>
                          </a:solidFill>
                          <a:effectLst/>
                        </a:rPr>
                        <a:t>.</a:t>
                      </a:r>
                      <a:endParaRPr lang="tr-TR"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407</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a:solidFill>
                            <a:schemeClr val="tx1"/>
                          </a:solidFill>
                          <a:effectLst/>
                        </a:rPr>
                        <a:t>1,968</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3,088</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rgbClr val="FF0000"/>
                          </a:solidFill>
                          <a:effectLst/>
                        </a:rPr>
                        <a:t>46,27</a:t>
                      </a:r>
                      <a:endParaRPr lang="tr-TR"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r>
              <a:tr h="715579">
                <a:tc>
                  <a:txBody>
                    <a:bodyPr/>
                    <a:lstStyle/>
                    <a:p>
                      <a:pPr algn="just">
                        <a:lnSpc>
                          <a:spcPct val="107000"/>
                        </a:lnSpc>
                        <a:spcBef>
                          <a:spcPts val="600"/>
                        </a:spcBef>
                        <a:spcAft>
                          <a:spcPts val="600"/>
                        </a:spcAft>
                      </a:pPr>
                      <a:r>
                        <a:rPr lang="en-GB" sz="2000" b="0" dirty="0">
                          <a:solidFill>
                            <a:schemeClr val="tx1"/>
                          </a:solidFill>
                          <a:effectLst/>
                        </a:rPr>
                        <a:t>9. </a:t>
                      </a:r>
                      <a:r>
                        <a:rPr lang="tr-TR" sz="2000" b="0" dirty="0" smtClean="0">
                          <a:solidFill>
                            <a:schemeClr val="tx1"/>
                          </a:solidFill>
                          <a:effectLst/>
                        </a:rPr>
                        <a:t>I am</a:t>
                      </a:r>
                      <a:r>
                        <a:rPr lang="en-GB" sz="2000" b="0" dirty="0" smtClean="0">
                          <a:solidFill>
                            <a:schemeClr val="tx1"/>
                          </a:solidFill>
                          <a:effectLst/>
                        </a:rPr>
                        <a:t> </a:t>
                      </a:r>
                      <a:r>
                        <a:rPr lang="en-GB" sz="2000" b="0" dirty="0">
                          <a:solidFill>
                            <a:schemeClr val="tx1"/>
                          </a:solidFill>
                          <a:effectLst/>
                        </a:rPr>
                        <a:t>knowledgeable about the Public Financial Management and Control Law No. </a:t>
                      </a:r>
                      <a:r>
                        <a:rPr lang="en-GB" sz="2000" b="0" dirty="0" smtClean="0">
                          <a:solidFill>
                            <a:schemeClr val="tx1"/>
                          </a:solidFill>
                          <a:effectLst/>
                        </a:rPr>
                        <a:t>5018</a:t>
                      </a:r>
                      <a:r>
                        <a:rPr lang="tr-TR" sz="2000" b="0" dirty="0" smtClean="0">
                          <a:solidFill>
                            <a:schemeClr val="tx1"/>
                          </a:solidFill>
                          <a:effectLst/>
                        </a:rPr>
                        <a:t>.</a:t>
                      </a:r>
                      <a:endParaRPr lang="tr-TR"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407</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3,084</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3,648</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18,29</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r>
              <a:tr h="700890">
                <a:tc>
                  <a:txBody>
                    <a:bodyPr/>
                    <a:lstStyle/>
                    <a:p>
                      <a:pPr algn="just">
                        <a:lnSpc>
                          <a:spcPct val="107000"/>
                        </a:lnSpc>
                        <a:spcBef>
                          <a:spcPts val="600"/>
                        </a:spcBef>
                        <a:spcAft>
                          <a:spcPts val="600"/>
                        </a:spcAft>
                      </a:pPr>
                      <a:r>
                        <a:rPr lang="en-GB" sz="2000" b="0" dirty="0">
                          <a:solidFill>
                            <a:schemeClr val="tx1"/>
                          </a:solidFill>
                          <a:effectLst/>
                        </a:rPr>
                        <a:t>10. </a:t>
                      </a:r>
                      <a:r>
                        <a:rPr lang="tr-TR" sz="2000" b="1" dirty="0" smtClean="0">
                          <a:solidFill>
                            <a:schemeClr val="tx1"/>
                          </a:solidFill>
                          <a:effectLst/>
                        </a:rPr>
                        <a:t>I am </a:t>
                      </a:r>
                      <a:r>
                        <a:rPr lang="en-GB" sz="2000" b="1" dirty="0" smtClean="0">
                          <a:solidFill>
                            <a:schemeClr val="tx1"/>
                          </a:solidFill>
                          <a:effectLst/>
                        </a:rPr>
                        <a:t>knowledgeable </a:t>
                      </a:r>
                      <a:r>
                        <a:rPr lang="en-GB" sz="2000" b="1" dirty="0">
                          <a:solidFill>
                            <a:schemeClr val="tx1"/>
                          </a:solidFill>
                          <a:effectLst/>
                        </a:rPr>
                        <a:t>about the link between taxes and public </a:t>
                      </a:r>
                      <a:r>
                        <a:rPr lang="en-GB" sz="2000" b="1" dirty="0" smtClean="0">
                          <a:solidFill>
                            <a:schemeClr val="tx1"/>
                          </a:solidFill>
                          <a:effectLst/>
                        </a:rPr>
                        <a:t>services</a:t>
                      </a:r>
                      <a:r>
                        <a:rPr lang="tr-TR" sz="2000" b="1" dirty="0" smtClean="0">
                          <a:solidFill>
                            <a:schemeClr val="tx1"/>
                          </a:solidFill>
                          <a:effectLst/>
                        </a:rPr>
                        <a:t>.</a:t>
                      </a:r>
                      <a:endParaRPr lang="tr-TR"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407</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2,393</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3,648</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rgbClr val="FF0000"/>
                          </a:solidFill>
                          <a:effectLst/>
                        </a:rPr>
                        <a:t>52,44</a:t>
                      </a:r>
                      <a:endParaRPr lang="tr-TR"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r>
              <a:tr h="700890">
                <a:tc>
                  <a:txBody>
                    <a:bodyPr/>
                    <a:lstStyle/>
                    <a:p>
                      <a:pPr algn="just">
                        <a:lnSpc>
                          <a:spcPct val="107000"/>
                        </a:lnSpc>
                        <a:spcBef>
                          <a:spcPts val="600"/>
                        </a:spcBef>
                        <a:spcAft>
                          <a:spcPts val="600"/>
                        </a:spcAft>
                      </a:pPr>
                      <a:r>
                        <a:rPr lang="en-GB" sz="2000" b="0" dirty="0">
                          <a:solidFill>
                            <a:schemeClr val="tx1"/>
                          </a:solidFill>
                          <a:effectLst/>
                        </a:rPr>
                        <a:t>11. </a:t>
                      </a:r>
                      <a:r>
                        <a:rPr lang="tr-TR" sz="2000" b="0" dirty="0" smtClean="0">
                          <a:solidFill>
                            <a:schemeClr val="tx1"/>
                          </a:solidFill>
                          <a:effectLst/>
                        </a:rPr>
                        <a:t>I am</a:t>
                      </a:r>
                      <a:r>
                        <a:rPr lang="en-GB" sz="2000" b="0" dirty="0" smtClean="0">
                          <a:solidFill>
                            <a:schemeClr val="tx1"/>
                          </a:solidFill>
                          <a:effectLst/>
                        </a:rPr>
                        <a:t> </a:t>
                      </a:r>
                      <a:r>
                        <a:rPr lang="en-GB" sz="2000" b="0" dirty="0">
                          <a:solidFill>
                            <a:schemeClr val="tx1"/>
                          </a:solidFill>
                          <a:effectLst/>
                        </a:rPr>
                        <a:t>knowledgeable about the constitutional power of the </a:t>
                      </a:r>
                      <a:r>
                        <a:rPr lang="en-GB" sz="2000" b="0" dirty="0" smtClean="0">
                          <a:solidFill>
                            <a:schemeClr val="tx1"/>
                          </a:solidFill>
                          <a:effectLst/>
                        </a:rPr>
                        <a:t>purse</a:t>
                      </a:r>
                      <a:r>
                        <a:rPr lang="tr-TR" sz="2000" b="0" dirty="0" smtClean="0">
                          <a:solidFill>
                            <a:schemeClr val="tx1"/>
                          </a:solidFill>
                          <a:effectLst/>
                        </a:rPr>
                        <a:t>.</a:t>
                      </a:r>
                      <a:endParaRPr lang="tr-TR"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407</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a:solidFill>
                            <a:schemeClr val="tx1"/>
                          </a:solidFill>
                          <a:effectLst/>
                        </a:rPr>
                        <a:t>3,465</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3,936</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13,60</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r>
              <a:tr h="715579">
                <a:tc>
                  <a:txBody>
                    <a:bodyPr/>
                    <a:lstStyle/>
                    <a:p>
                      <a:pPr algn="just">
                        <a:lnSpc>
                          <a:spcPct val="107000"/>
                        </a:lnSpc>
                        <a:spcBef>
                          <a:spcPts val="600"/>
                        </a:spcBef>
                        <a:spcAft>
                          <a:spcPts val="600"/>
                        </a:spcAft>
                      </a:pPr>
                      <a:r>
                        <a:rPr lang="en-GB" sz="2000" b="0" dirty="0">
                          <a:solidFill>
                            <a:schemeClr val="tx1"/>
                          </a:solidFill>
                          <a:effectLst/>
                        </a:rPr>
                        <a:t>12. </a:t>
                      </a:r>
                      <a:r>
                        <a:rPr lang="tr-TR" sz="2000" b="0" dirty="0" smtClean="0">
                          <a:solidFill>
                            <a:schemeClr val="tx1"/>
                          </a:solidFill>
                          <a:effectLst/>
                        </a:rPr>
                        <a:t>I</a:t>
                      </a:r>
                      <a:r>
                        <a:rPr lang="tr-TR" sz="2000" b="0" baseline="0" dirty="0" smtClean="0">
                          <a:solidFill>
                            <a:schemeClr val="tx1"/>
                          </a:solidFill>
                          <a:effectLst/>
                        </a:rPr>
                        <a:t> am </a:t>
                      </a:r>
                      <a:r>
                        <a:rPr lang="en-GB" sz="2000" b="0" dirty="0" smtClean="0">
                          <a:solidFill>
                            <a:schemeClr val="tx1"/>
                          </a:solidFill>
                          <a:effectLst/>
                        </a:rPr>
                        <a:t>knowledgeable </a:t>
                      </a:r>
                      <a:r>
                        <a:rPr lang="en-GB" sz="2000" b="0" dirty="0">
                          <a:solidFill>
                            <a:schemeClr val="tx1"/>
                          </a:solidFill>
                          <a:effectLst/>
                        </a:rPr>
                        <a:t>about how public funds are distributed among various public </a:t>
                      </a:r>
                      <a:r>
                        <a:rPr lang="en-GB" sz="2000" b="0" dirty="0" smtClean="0">
                          <a:solidFill>
                            <a:schemeClr val="tx1"/>
                          </a:solidFill>
                          <a:effectLst/>
                        </a:rPr>
                        <a:t>services</a:t>
                      </a:r>
                      <a:r>
                        <a:rPr lang="tr-TR" sz="2000" b="0" dirty="0" smtClean="0">
                          <a:solidFill>
                            <a:schemeClr val="tx1"/>
                          </a:solidFill>
                          <a:effectLst/>
                        </a:rPr>
                        <a:t>.</a:t>
                      </a:r>
                      <a:endParaRPr lang="tr-TR"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407</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a:solidFill>
                            <a:schemeClr val="tx1"/>
                          </a:solidFill>
                          <a:effectLst/>
                        </a:rPr>
                        <a:t>2,663</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3,117</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17,05</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r>
              <a:tr h="486910">
                <a:tc>
                  <a:txBody>
                    <a:bodyPr/>
                    <a:lstStyle/>
                    <a:p>
                      <a:pPr algn="just">
                        <a:lnSpc>
                          <a:spcPct val="107000"/>
                        </a:lnSpc>
                        <a:spcBef>
                          <a:spcPts val="600"/>
                        </a:spcBef>
                        <a:spcAft>
                          <a:spcPts val="600"/>
                        </a:spcAft>
                      </a:pPr>
                      <a:r>
                        <a:rPr lang="en-GB" sz="2000" b="0" dirty="0">
                          <a:solidFill>
                            <a:schemeClr val="tx1"/>
                          </a:solidFill>
                          <a:effectLst/>
                        </a:rPr>
                        <a:t>13. </a:t>
                      </a:r>
                      <a:r>
                        <a:rPr lang="tr-TR" sz="2000" b="0" dirty="0" smtClean="0">
                          <a:solidFill>
                            <a:schemeClr val="tx1"/>
                          </a:solidFill>
                          <a:effectLst/>
                        </a:rPr>
                        <a:t>I c</a:t>
                      </a:r>
                      <a:r>
                        <a:rPr lang="en-GB" sz="2000" b="0" dirty="0" err="1" smtClean="0">
                          <a:solidFill>
                            <a:schemeClr val="tx1"/>
                          </a:solidFill>
                          <a:effectLst/>
                        </a:rPr>
                        <a:t>onsider</a:t>
                      </a:r>
                      <a:r>
                        <a:rPr lang="en-GB" sz="2000" b="0" dirty="0" smtClean="0">
                          <a:solidFill>
                            <a:schemeClr val="tx1"/>
                          </a:solidFill>
                          <a:effectLst/>
                        </a:rPr>
                        <a:t> </a:t>
                      </a:r>
                      <a:r>
                        <a:rPr lang="en-GB" sz="2000" b="0" dirty="0">
                          <a:solidFill>
                            <a:schemeClr val="tx1"/>
                          </a:solidFill>
                          <a:effectLst/>
                        </a:rPr>
                        <a:t>to have an awareness of the state budget</a:t>
                      </a:r>
                      <a:endParaRPr lang="tr-TR"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407</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a:solidFill>
                            <a:schemeClr val="tx1"/>
                          </a:solidFill>
                          <a:effectLst/>
                        </a:rPr>
                        <a:t>2,558</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a:solidFill>
                            <a:schemeClr val="tx1"/>
                          </a:solidFill>
                          <a:effectLst/>
                        </a:rPr>
                        <a:t>3,508</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c>
                  <a:txBody>
                    <a:bodyPr/>
                    <a:lstStyle/>
                    <a:p>
                      <a:pPr algn="ctr">
                        <a:lnSpc>
                          <a:spcPct val="107000"/>
                        </a:lnSpc>
                        <a:spcBef>
                          <a:spcPts val="600"/>
                        </a:spcBef>
                        <a:spcAft>
                          <a:spcPts val="600"/>
                        </a:spcAft>
                      </a:pPr>
                      <a:r>
                        <a:rPr lang="en-GB" sz="2000" dirty="0">
                          <a:solidFill>
                            <a:schemeClr val="tx1"/>
                          </a:solidFill>
                          <a:effectLst/>
                        </a:rPr>
                        <a:t>37,14</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nchor="ctr"/>
                </a:tc>
              </a:tr>
            </a:tbl>
          </a:graphicData>
        </a:graphic>
      </p:graphicFrame>
    </p:spTree>
    <p:extLst>
      <p:ext uri="{BB962C8B-B14F-4D97-AF65-F5344CB8AC3E}">
        <p14:creationId xmlns:p14="http://schemas.microsoft.com/office/powerpoint/2010/main" val="20906623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ctr"/>
            <a:r>
              <a:rPr lang="en-GB" sz="3000" b="1" dirty="0"/>
              <a:t>Table 3. </a:t>
            </a:r>
            <a:r>
              <a:rPr lang="en-GB" sz="3000" dirty="0"/>
              <a:t>Budget awareness scores by pre-test and post-test</a:t>
            </a:r>
            <a:r>
              <a:rPr lang="tr-TR" sz="3000" dirty="0"/>
              <a:t/>
            </a:r>
            <a:br>
              <a:rPr lang="tr-TR" sz="3000" dirty="0"/>
            </a:br>
            <a:endParaRPr lang="tr-TR" sz="3000"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3747433867"/>
              </p:ext>
            </p:extLst>
          </p:nvPr>
        </p:nvGraphicFramePr>
        <p:xfrm>
          <a:off x="1581956" y="1197735"/>
          <a:ext cx="9028088" cy="2371509"/>
        </p:xfrm>
        <a:graphic>
          <a:graphicData uri="http://schemas.openxmlformats.org/drawingml/2006/table">
            <a:tbl>
              <a:tblPr firstRow="1" firstCol="1" bandRow="1">
                <a:tableStyleId>{5C22544A-7EE6-4342-B048-85BDC9FD1C3A}</a:tableStyleId>
              </a:tblPr>
              <a:tblGrid>
                <a:gridCol w="2342976"/>
                <a:gridCol w="721076"/>
                <a:gridCol w="1788061"/>
                <a:gridCol w="1664747"/>
                <a:gridCol w="1122457"/>
                <a:gridCol w="1388771"/>
              </a:tblGrid>
              <a:tr h="1592986">
                <a:tc>
                  <a:txBody>
                    <a:bodyPr/>
                    <a:lstStyle/>
                    <a:p>
                      <a:pPr algn="ctr">
                        <a:lnSpc>
                          <a:spcPct val="107000"/>
                        </a:lnSpc>
                        <a:spcBef>
                          <a:spcPts val="600"/>
                        </a:spcBef>
                        <a:spcAft>
                          <a:spcPts val="600"/>
                        </a:spcAft>
                      </a:pPr>
                      <a:r>
                        <a:rPr lang="en-GB" sz="2000" dirty="0">
                          <a:solidFill>
                            <a:schemeClr val="tx1"/>
                          </a:solidFill>
                          <a:effectLst/>
                        </a:rPr>
                        <a:t> </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600"/>
                        </a:spcBef>
                        <a:spcAft>
                          <a:spcPts val="600"/>
                        </a:spcAft>
                      </a:pPr>
                      <a:r>
                        <a:rPr lang="en-GB" sz="2000" dirty="0">
                          <a:solidFill>
                            <a:schemeClr val="tx1"/>
                          </a:solidFill>
                          <a:effectLst/>
                        </a:rPr>
                        <a:t>N</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600"/>
                        </a:spcBef>
                        <a:spcAft>
                          <a:spcPts val="600"/>
                        </a:spcAft>
                      </a:pPr>
                      <a:r>
                        <a:rPr lang="en-GB" sz="2000" dirty="0">
                          <a:solidFill>
                            <a:schemeClr val="tx1"/>
                          </a:solidFill>
                          <a:effectLst/>
                        </a:rPr>
                        <a:t>Pre-test</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600"/>
                        </a:spcBef>
                        <a:spcAft>
                          <a:spcPts val="600"/>
                        </a:spcAft>
                      </a:pPr>
                      <a:r>
                        <a:rPr lang="en-GB" sz="2000" dirty="0">
                          <a:solidFill>
                            <a:schemeClr val="tx1"/>
                          </a:solidFill>
                          <a:effectLst/>
                        </a:rPr>
                        <a:t>Post-test </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600"/>
                        </a:spcBef>
                        <a:spcAft>
                          <a:spcPts val="600"/>
                        </a:spcAft>
                      </a:pPr>
                      <a:r>
                        <a:rPr lang="en-GB" sz="2000" dirty="0">
                          <a:solidFill>
                            <a:schemeClr val="tx1"/>
                          </a:solidFill>
                          <a:effectLst/>
                        </a:rPr>
                        <a:t>Increase Percent </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600"/>
                        </a:spcBef>
                        <a:spcAft>
                          <a:spcPts val="600"/>
                        </a:spcAft>
                      </a:pPr>
                      <a:r>
                        <a:rPr lang="en-GB" sz="2000">
                          <a:solidFill>
                            <a:schemeClr val="tx1"/>
                          </a:solidFill>
                          <a:effectLst/>
                        </a:rPr>
                        <a:t>Sig. (2-tailed)</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778523">
                <a:tc>
                  <a:txBody>
                    <a:bodyPr/>
                    <a:lstStyle/>
                    <a:p>
                      <a:pPr algn="ctr">
                        <a:lnSpc>
                          <a:spcPct val="107000"/>
                        </a:lnSpc>
                        <a:spcBef>
                          <a:spcPts val="600"/>
                        </a:spcBef>
                        <a:spcAft>
                          <a:spcPts val="600"/>
                        </a:spcAft>
                      </a:pPr>
                      <a:r>
                        <a:rPr lang="en-GB" sz="2000" dirty="0">
                          <a:solidFill>
                            <a:schemeClr val="tx1"/>
                          </a:solidFill>
                          <a:effectLst/>
                        </a:rPr>
                        <a:t>Budget Awareness </a:t>
                      </a:r>
                      <a:r>
                        <a:rPr lang="tr-TR" sz="2000" dirty="0" err="1" smtClean="0">
                          <a:solidFill>
                            <a:schemeClr val="tx1"/>
                          </a:solidFill>
                          <a:effectLst/>
                        </a:rPr>
                        <a:t>Scores</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600"/>
                        </a:spcBef>
                        <a:spcAft>
                          <a:spcPts val="600"/>
                        </a:spcAft>
                      </a:pPr>
                      <a:r>
                        <a:rPr lang="en-GB" sz="2000">
                          <a:solidFill>
                            <a:schemeClr val="tx1"/>
                          </a:solidFill>
                          <a:effectLst/>
                        </a:rPr>
                        <a:t>407</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600"/>
                        </a:spcBef>
                        <a:spcAft>
                          <a:spcPts val="600"/>
                        </a:spcAft>
                      </a:pPr>
                      <a:r>
                        <a:rPr lang="en-GB" sz="2000" dirty="0">
                          <a:solidFill>
                            <a:schemeClr val="tx1"/>
                          </a:solidFill>
                          <a:effectLst/>
                        </a:rPr>
                        <a:t>2,60</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600"/>
                        </a:spcBef>
                        <a:spcAft>
                          <a:spcPts val="600"/>
                        </a:spcAft>
                      </a:pPr>
                      <a:r>
                        <a:rPr lang="en-GB" sz="2000">
                          <a:solidFill>
                            <a:schemeClr val="tx1"/>
                          </a:solidFill>
                          <a:effectLst/>
                        </a:rPr>
                        <a:t>3,39</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600"/>
                        </a:spcBef>
                        <a:spcAft>
                          <a:spcPts val="600"/>
                        </a:spcAft>
                      </a:pPr>
                      <a:r>
                        <a:rPr lang="en-GB" sz="2000" b="1" u="sng" dirty="0">
                          <a:solidFill>
                            <a:srgbClr val="FF0000"/>
                          </a:solidFill>
                          <a:effectLst/>
                        </a:rPr>
                        <a:t>30%</a:t>
                      </a:r>
                      <a:endParaRPr lang="tr-TR" sz="20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600"/>
                        </a:spcBef>
                        <a:spcAft>
                          <a:spcPts val="600"/>
                        </a:spcAft>
                      </a:pPr>
                      <a:r>
                        <a:rPr lang="en-GB" sz="2000" dirty="0">
                          <a:solidFill>
                            <a:schemeClr val="tx1"/>
                          </a:solidFill>
                          <a:effectLst/>
                        </a:rPr>
                        <a:t>,000</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7" name="Dikdörtgen 6"/>
          <p:cNvSpPr/>
          <p:nvPr/>
        </p:nvSpPr>
        <p:spPr>
          <a:xfrm>
            <a:off x="603161" y="4158117"/>
            <a:ext cx="10985678" cy="1938992"/>
          </a:xfrm>
          <a:prstGeom prst="rect">
            <a:avLst/>
          </a:prstGeom>
        </p:spPr>
        <p:txBody>
          <a:bodyPr wrap="square">
            <a:spAutoFit/>
          </a:bodyPr>
          <a:lstStyle/>
          <a:p>
            <a:pPr algn="just"/>
            <a:r>
              <a:rPr lang="tr-TR" sz="2000" dirty="0" smtClean="0">
                <a:latin typeface="Calibri" panose="020F0502020204030204" pitchFamily="34" charset="0"/>
                <a:ea typeface="Calibri" panose="020F0502020204030204" pitchFamily="34" charset="0"/>
                <a:cs typeface="Times New Roman" panose="02020603050405020304" pitchFamily="18" charset="0"/>
              </a:rPr>
              <a:t>T</a:t>
            </a:r>
            <a:r>
              <a:rPr lang="en-GB" sz="2000" dirty="0" smtClean="0">
                <a:effectLst/>
                <a:latin typeface="Calibri" panose="020F0502020204030204" pitchFamily="34" charset="0"/>
                <a:ea typeface="Calibri" panose="020F0502020204030204" pitchFamily="34" charset="0"/>
                <a:cs typeface="Times New Roman" panose="02020603050405020304" pitchFamily="18" charset="0"/>
              </a:rPr>
              <a:t>his finding suggests that the “Basic Budget Awareness” seminars </a:t>
            </a:r>
            <a:r>
              <a:rPr lang="en-GB" sz="2000" b="1" dirty="0" smtClean="0">
                <a:effectLst/>
                <a:latin typeface="Calibri" panose="020F0502020204030204" pitchFamily="34" charset="0"/>
                <a:ea typeface="Calibri" panose="020F0502020204030204" pitchFamily="34" charset="0"/>
                <a:cs typeface="Times New Roman" panose="02020603050405020304" pitchFamily="18" charset="0"/>
              </a:rPr>
              <a:t>effectively</a:t>
            </a:r>
            <a:r>
              <a:rPr lang="tr-TR" sz="2000" b="1" dirty="0" smtClean="0">
                <a:effectLst/>
                <a:latin typeface="Calibri" panose="020F0502020204030204" pitchFamily="34" charset="0"/>
                <a:ea typeface="Calibri" panose="020F0502020204030204" pitchFamily="34" charset="0"/>
                <a:cs typeface="Times New Roman" panose="02020603050405020304" pitchFamily="18" charset="0"/>
              </a:rPr>
              <a:t> improved</a:t>
            </a:r>
            <a:r>
              <a:rPr lang="en-GB" sz="2000" b="1" dirty="0" smtClean="0">
                <a:effectLst/>
                <a:latin typeface="Calibri" panose="020F0502020204030204" pitchFamily="34" charset="0"/>
                <a:ea typeface="Calibri" panose="020F0502020204030204" pitchFamily="34" charset="0"/>
                <a:cs typeface="Times New Roman" panose="02020603050405020304" pitchFamily="18" charset="0"/>
              </a:rPr>
              <a:t> the participants' understanding and awareness of </a:t>
            </a:r>
            <a:r>
              <a:rPr lang="tr-TR" sz="2000" b="1" dirty="0" err="1" smtClean="0">
                <a:latin typeface="Calibri" panose="020F0502020204030204" pitchFamily="34" charset="0"/>
                <a:ea typeface="Calibri" panose="020F0502020204030204" pitchFamily="34" charset="0"/>
                <a:cs typeface="Times New Roman" panose="02020603050405020304" pitchFamily="18" charset="0"/>
              </a:rPr>
              <a:t>public</a:t>
            </a:r>
            <a:r>
              <a:rPr lang="tr-TR" sz="2000" b="1" dirty="0" smtClean="0">
                <a:latin typeface="Calibri" panose="020F0502020204030204" pitchFamily="34" charset="0"/>
                <a:ea typeface="Calibri" panose="020F0502020204030204" pitchFamily="34" charset="0"/>
                <a:cs typeface="Times New Roman" panose="02020603050405020304" pitchFamily="18" charset="0"/>
              </a:rPr>
              <a:t> </a:t>
            </a:r>
            <a:r>
              <a:rPr lang="en-GB" sz="2000" b="1" dirty="0" smtClean="0">
                <a:effectLst/>
                <a:latin typeface="Calibri" panose="020F0502020204030204" pitchFamily="34" charset="0"/>
                <a:ea typeface="Calibri" panose="020F0502020204030204" pitchFamily="34" charset="0"/>
                <a:cs typeface="Times New Roman" panose="02020603050405020304" pitchFamily="18" charset="0"/>
              </a:rPr>
              <a:t>budgeting</a:t>
            </a:r>
            <a:r>
              <a:rPr lang="en-GB" sz="20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algn="just"/>
            <a:r>
              <a:rPr lang="tr-TR" sz="2000" dirty="0" err="1" smtClean="0">
                <a:effectLst/>
                <a:latin typeface="Calibri" panose="020F0502020204030204" pitchFamily="34" charset="0"/>
                <a:ea typeface="Calibri" panose="020F0502020204030204" pitchFamily="34" charset="0"/>
                <a:cs typeface="Times New Roman" panose="02020603050405020304" pitchFamily="18" charset="0"/>
              </a:rPr>
              <a:t>According</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tr-TR" sz="2000" dirty="0" err="1" smtClean="0">
                <a:effectLst/>
                <a:latin typeface="Calibri" panose="020F0502020204030204" pitchFamily="34" charset="0"/>
                <a:ea typeface="Calibri" panose="020F0502020204030204" pitchFamily="34" charset="0"/>
                <a:cs typeface="Times New Roman" panose="02020603050405020304" pitchFamily="18" charset="0"/>
              </a:rPr>
              <a:t>to</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tr-TR" sz="2000" dirty="0" err="1" smtClean="0">
                <a:effectLst/>
                <a:latin typeface="Calibri" panose="020F0502020204030204" pitchFamily="34" charset="0"/>
                <a:ea typeface="Calibri" panose="020F0502020204030204" pitchFamily="34" charset="0"/>
                <a:cs typeface="Times New Roman" panose="02020603050405020304" pitchFamily="18" charset="0"/>
              </a:rPr>
              <a:t>the</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tr-TR" sz="2000" dirty="0" err="1" smtClean="0">
                <a:effectLst/>
                <a:latin typeface="Calibri" panose="020F0502020204030204" pitchFamily="34" charset="0"/>
                <a:ea typeface="Calibri" panose="020F0502020204030204" pitchFamily="34" charset="0"/>
                <a:cs typeface="Times New Roman" panose="02020603050405020304" pitchFamily="18" charset="0"/>
              </a:rPr>
              <a:t>paired</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 t-test </a:t>
            </a:r>
            <a:r>
              <a:rPr lang="tr-TR" sz="2000" dirty="0" err="1" smtClean="0">
                <a:effectLst/>
                <a:latin typeface="Calibri" panose="020F0502020204030204" pitchFamily="34" charset="0"/>
                <a:ea typeface="Calibri" panose="020F0502020204030204" pitchFamily="34" charset="0"/>
                <a:cs typeface="Times New Roman" panose="02020603050405020304" pitchFamily="18" charset="0"/>
              </a:rPr>
              <a:t>findings</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 t</a:t>
            </a:r>
            <a:r>
              <a:rPr lang="en-GB" sz="2000" dirty="0" smtClean="0">
                <a:effectLst/>
                <a:latin typeface="Calibri" panose="020F0502020204030204" pitchFamily="34" charset="0"/>
                <a:ea typeface="Calibri" panose="020F0502020204030204" pitchFamily="34" charset="0"/>
                <a:cs typeface="Times New Roman" panose="02020603050405020304" pitchFamily="18" charset="0"/>
              </a:rPr>
              <a:t>he statistical significance of this increase, with </a:t>
            </a:r>
            <a:r>
              <a:rPr lang="en-GB" sz="2000" b="1" dirty="0" smtClean="0">
                <a:effectLst/>
                <a:latin typeface="Calibri" panose="020F0502020204030204" pitchFamily="34" charset="0"/>
                <a:ea typeface="Calibri" panose="020F0502020204030204" pitchFamily="34" charset="0"/>
                <a:cs typeface="Times New Roman" panose="02020603050405020304" pitchFamily="18" charset="0"/>
              </a:rPr>
              <a:t>a p-value of 0.000 </a:t>
            </a:r>
            <a:r>
              <a:rPr lang="en-GB" sz="2000" dirty="0" smtClean="0">
                <a:effectLst/>
                <a:latin typeface="Calibri" panose="020F0502020204030204" pitchFamily="34" charset="0"/>
                <a:ea typeface="Calibri" panose="020F0502020204030204" pitchFamily="34" charset="0"/>
                <a:cs typeface="Times New Roman" panose="02020603050405020304" pitchFamily="18" charset="0"/>
              </a:rPr>
              <a:t>that confirms that the observed improvement in budget awareness scores is highly significant and not attributable to random variation. </a:t>
            </a:r>
            <a:r>
              <a:rPr lang="en-GB" sz="2000" b="1" dirty="0" smtClean="0">
                <a:effectLst/>
                <a:latin typeface="Calibri" panose="020F0502020204030204" pitchFamily="34" charset="0"/>
                <a:ea typeface="Calibri" panose="020F0502020204030204" pitchFamily="34" charset="0"/>
                <a:cs typeface="Times New Roman" panose="02020603050405020304" pitchFamily="18" charset="0"/>
              </a:rPr>
              <a:t>The Sig. (2-tailed) &lt; 0.05 and H</a:t>
            </a:r>
            <a:r>
              <a:rPr lang="tr-TR" sz="20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GB" sz="2000" b="1" dirty="0" smtClean="0">
                <a:effectLst/>
                <a:latin typeface="Calibri" panose="020F0502020204030204" pitchFamily="34" charset="0"/>
                <a:ea typeface="Calibri" panose="020F0502020204030204" pitchFamily="34" charset="0"/>
                <a:cs typeface="Times New Roman" panose="02020603050405020304" pitchFamily="18" charset="0"/>
              </a:rPr>
              <a:t> is </a:t>
            </a:r>
            <a:r>
              <a:rPr lang="tr-TR" sz="2000" b="1" dirty="0" err="1" smtClean="0">
                <a:effectLst/>
                <a:latin typeface="Calibri" panose="020F0502020204030204" pitchFamily="34" charset="0"/>
                <a:ea typeface="Calibri" panose="020F0502020204030204" pitchFamily="34" charset="0"/>
                <a:cs typeface="Times New Roman" panose="02020603050405020304" pitchFamily="18" charset="0"/>
              </a:rPr>
              <a:t>accepted</a:t>
            </a:r>
            <a:r>
              <a:rPr lang="tr-TR" sz="20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tr-TR" sz="2000" b="1" dirty="0"/>
          </a:p>
        </p:txBody>
      </p:sp>
    </p:spTree>
    <p:extLst>
      <p:ext uri="{BB962C8B-B14F-4D97-AF65-F5344CB8AC3E}">
        <p14:creationId xmlns:p14="http://schemas.microsoft.com/office/powerpoint/2010/main" val="20024640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32138" y="1777285"/>
            <a:ext cx="10515600" cy="3665582"/>
          </a:xfrm>
        </p:spPr>
        <p:txBody>
          <a:bodyPr>
            <a:normAutofit/>
          </a:bodyPr>
          <a:lstStyle/>
          <a:p>
            <a:pPr algn="just"/>
            <a:r>
              <a:rPr lang="en-GB" dirty="0" smtClean="0"/>
              <a:t>Such a low p-value</a:t>
            </a:r>
            <a:r>
              <a:rPr lang="tr-TR" dirty="0" smtClean="0"/>
              <a:t> (</a:t>
            </a:r>
            <a:r>
              <a:rPr lang="en-GB" dirty="0" smtClean="0">
                <a:latin typeface="Calibri" panose="020F0502020204030204" pitchFamily="34" charset="0"/>
                <a:ea typeface="Calibri" panose="020F0502020204030204" pitchFamily="34" charset="0"/>
                <a:cs typeface="Times New Roman" panose="02020603050405020304" pitchFamily="18" charset="0"/>
              </a:rPr>
              <a:t>of 0.000</a:t>
            </a:r>
            <a:r>
              <a:rPr lang="tr-TR" dirty="0" smtClean="0">
                <a:latin typeface="Calibri" panose="020F0502020204030204" pitchFamily="34" charset="0"/>
                <a:ea typeface="Calibri" panose="020F0502020204030204" pitchFamily="34" charset="0"/>
                <a:cs typeface="Times New Roman" panose="02020603050405020304" pitchFamily="18" charset="0"/>
              </a:rPr>
              <a:t>)</a:t>
            </a:r>
            <a:r>
              <a:rPr lang="en-GB" dirty="0" smtClean="0"/>
              <a:t> indicates </a:t>
            </a:r>
            <a:r>
              <a:rPr lang="en-GB" b="1" dirty="0" smtClean="0"/>
              <a:t>a strong correlation between the seminar</a:t>
            </a:r>
            <a:r>
              <a:rPr lang="tr-TR" b="1" dirty="0" smtClean="0"/>
              <a:t>s. </a:t>
            </a:r>
            <a:endParaRPr lang="tr-TR" dirty="0" smtClean="0"/>
          </a:p>
          <a:p>
            <a:pPr algn="just"/>
            <a:endParaRPr lang="tr-TR" dirty="0"/>
          </a:p>
          <a:p>
            <a:pPr algn="just"/>
            <a:r>
              <a:rPr lang="en-GB" dirty="0" smtClean="0"/>
              <a:t>T</a:t>
            </a:r>
            <a:r>
              <a:rPr lang="tr-TR" dirty="0" smtClean="0"/>
              <a:t>he </a:t>
            </a:r>
            <a:r>
              <a:rPr lang="tr-TR" dirty="0" err="1" smtClean="0"/>
              <a:t>findings</a:t>
            </a:r>
            <a:r>
              <a:rPr lang="en-GB" dirty="0" smtClean="0"/>
              <a:t> confirm </a:t>
            </a:r>
            <a:r>
              <a:rPr lang="en-GB" dirty="0"/>
              <a:t>the effectiveness of the educational intervention in enhancing participants' understanding of </a:t>
            </a:r>
            <a:r>
              <a:rPr lang="en-GB" b="1" dirty="0"/>
              <a:t>key budget-related concepts, such as public revenues, expenditures, and the constitutional power of the purse.</a:t>
            </a:r>
            <a:endParaRPr lang="tr-TR" b="1" dirty="0"/>
          </a:p>
        </p:txBody>
      </p:sp>
      <p:pic>
        <p:nvPicPr>
          <p:cNvPr id="4" name="Resim 3" descr="metin içeren bir resim&#10;&#10;Açıklama otomatik olarak oluşturuldu"/>
          <p:cNvPicPr/>
          <p:nvPr/>
        </p:nvPicPr>
        <p:blipFill>
          <a:blip r:embed="rId2">
            <a:extLst>
              <a:ext uri="{28A0092B-C50C-407E-A947-70E740481C1C}">
                <a14:useLocalDpi xmlns:a14="http://schemas.microsoft.com/office/drawing/2010/main" val="0"/>
              </a:ext>
            </a:extLst>
          </a:blip>
          <a:stretch>
            <a:fillRect/>
          </a:stretch>
        </p:blipFill>
        <p:spPr>
          <a:xfrm>
            <a:off x="9630246" y="0"/>
            <a:ext cx="2561754" cy="742678"/>
          </a:xfrm>
          <a:prstGeom prst="rect">
            <a:avLst/>
          </a:prstGeom>
        </p:spPr>
      </p:pic>
    </p:spTree>
    <p:extLst>
      <p:ext uri="{BB962C8B-B14F-4D97-AF65-F5344CB8AC3E}">
        <p14:creationId xmlns:p14="http://schemas.microsoft.com/office/powerpoint/2010/main" val="21122740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78793"/>
            <a:ext cx="10515600" cy="5198169"/>
          </a:xfrm>
        </p:spPr>
        <p:txBody>
          <a:bodyPr>
            <a:normAutofit/>
          </a:bodyPr>
          <a:lstStyle/>
          <a:p>
            <a:pPr algn="just"/>
            <a:endParaRPr lang="tr-TR" dirty="0"/>
          </a:p>
          <a:p>
            <a:pPr algn="just"/>
            <a:r>
              <a:rPr lang="en-GB" dirty="0" smtClean="0"/>
              <a:t>The</a:t>
            </a:r>
            <a:r>
              <a:rPr lang="tr-TR" dirty="0" smtClean="0"/>
              <a:t> </a:t>
            </a:r>
            <a:r>
              <a:rPr lang="tr-TR" dirty="0" err="1" smtClean="0"/>
              <a:t>study</a:t>
            </a:r>
            <a:r>
              <a:rPr lang="tr-TR" dirty="0" smtClean="0"/>
              <a:t> </a:t>
            </a:r>
            <a:r>
              <a:rPr lang="en-GB" dirty="0" smtClean="0"/>
              <a:t>results underscore</a:t>
            </a:r>
            <a:r>
              <a:rPr lang="tr-TR" dirty="0" smtClean="0"/>
              <a:t>d</a:t>
            </a:r>
            <a:r>
              <a:rPr lang="en-GB" dirty="0" smtClean="0"/>
              <a:t> </a:t>
            </a:r>
            <a:r>
              <a:rPr lang="en-GB" dirty="0"/>
              <a:t>the value of targeted </a:t>
            </a:r>
            <a:r>
              <a:rPr lang="en-GB" b="1" dirty="0"/>
              <a:t>educational programs in improving financial literacy and public engagement with state budget processes, particularly among young adults</a:t>
            </a:r>
            <a:r>
              <a:rPr lang="en-GB" dirty="0" smtClean="0"/>
              <a:t>.</a:t>
            </a:r>
            <a:endParaRPr lang="tr-TR" dirty="0" smtClean="0"/>
          </a:p>
          <a:p>
            <a:pPr algn="just"/>
            <a:endParaRPr lang="tr-TR" dirty="0" smtClean="0"/>
          </a:p>
          <a:p>
            <a:pPr algn="just"/>
            <a:endParaRPr lang="tr-TR" dirty="0"/>
          </a:p>
          <a:p>
            <a:pPr algn="just"/>
            <a:r>
              <a:rPr lang="en-GB" dirty="0" smtClean="0"/>
              <a:t>In conclusion, the "Basic Budget Awareness" seminars proved to be a </a:t>
            </a:r>
            <a:r>
              <a:rPr lang="en-GB" b="1" dirty="0" smtClean="0"/>
              <a:t>highly effective tool for enhancing budget awareness among Generation Z undergraduates. </a:t>
            </a:r>
            <a:endParaRPr lang="tr-TR" b="1" dirty="0" smtClean="0"/>
          </a:p>
          <a:p>
            <a:pPr algn="just"/>
            <a:endParaRPr lang="tr-TR" dirty="0"/>
          </a:p>
          <a:p>
            <a:pPr algn="just"/>
            <a:endParaRPr lang="tr-TR" dirty="0"/>
          </a:p>
        </p:txBody>
      </p:sp>
      <p:pic>
        <p:nvPicPr>
          <p:cNvPr id="4" name="Resim 3" descr="metin içeren bir resim&#10;&#10;Açıklama otomatik olarak oluşturuldu"/>
          <p:cNvPicPr/>
          <p:nvPr/>
        </p:nvPicPr>
        <p:blipFill>
          <a:blip r:embed="rId2">
            <a:extLst>
              <a:ext uri="{28A0092B-C50C-407E-A947-70E740481C1C}">
                <a14:useLocalDpi xmlns:a14="http://schemas.microsoft.com/office/drawing/2010/main" val="0"/>
              </a:ext>
            </a:extLst>
          </a:blip>
          <a:stretch>
            <a:fillRect/>
          </a:stretch>
        </p:blipFill>
        <p:spPr>
          <a:xfrm>
            <a:off x="9630246" y="0"/>
            <a:ext cx="2561754" cy="742678"/>
          </a:xfrm>
          <a:prstGeom prst="rect">
            <a:avLst/>
          </a:prstGeom>
        </p:spPr>
      </p:pic>
    </p:spTree>
    <p:extLst>
      <p:ext uri="{BB962C8B-B14F-4D97-AF65-F5344CB8AC3E}">
        <p14:creationId xmlns:p14="http://schemas.microsoft.com/office/powerpoint/2010/main" val="26677093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endParaRPr lang="tr-TR" dirty="0" smtClean="0"/>
          </a:p>
          <a:p>
            <a:pPr marL="0" indent="0" algn="just">
              <a:buNone/>
            </a:pPr>
            <a:endParaRPr lang="tr-TR" dirty="0"/>
          </a:p>
          <a:p>
            <a:pPr marL="0" indent="0" algn="r">
              <a:buNone/>
            </a:pPr>
            <a:r>
              <a:rPr lang="tr-TR" b="1" i="1" dirty="0" smtClean="0"/>
              <a:t>THANKS FOR YOUR LISTENING. ANY QUESTIONS? </a:t>
            </a:r>
            <a:endParaRPr lang="tr-TR" b="1" i="1" dirty="0"/>
          </a:p>
        </p:txBody>
      </p:sp>
      <p:pic>
        <p:nvPicPr>
          <p:cNvPr id="5" name="Resim 4" descr="metin içeren bir resim&#10;&#10;Açıklama otomatik olarak oluşturuldu"/>
          <p:cNvPicPr/>
          <p:nvPr/>
        </p:nvPicPr>
        <p:blipFill>
          <a:blip r:embed="rId2">
            <a:extLst>
              <a:ext uri="{28A0092B-C50C-407E-A947-70E740481C1C}">
                <a14:useLocalDpi xmlns:a14="http://schemas.microsoft.com/office/drawing/2010/main" val="0"/>
              </a:ext>
            </a:extLst>
          </a:blip>
          <a:stretch>
            <a:fillRect/>
          </a:stretch>
        </p:blipFill>
        <p:spPr>
          <a:xfrm>
            <a:off x="9630246" y="0"/>
            <a:ext cx="2561754" cy="742678"/>
          </a:xfrm>
          <a:prstGeom prst="rect">
            <a:avLst/>
          </a:prstGeom>
        </p:spPr>
      </p:pic>
    </p:spTree>
    <p:extLst>
      <p:ext uri="{BB962C8B-B14F-4D97-AF65-F5344CB8AC3E}">
        <p14:creationId xmlns:p14="http://schemas.microsoft.com/office/powerpoint/2010/main" val="34317032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365051"/>
            <a:ext cx="10515600" cy="4351338"/>
          </a:xfrm>
        </p:spPr>
        <p:txBody>
          <a:bodyPr/>
          <a:lstStyle/>
          <a:p>
            <a:pPr hangingPunct="0"/>
            <a:r>
              <a:rPr lang="en-GB" dirty="0"/>
              <a:t>This study was supported by the Scientific and Technological Research Council of Turkey (TUBITAK) under the project number 123K798. We would like to thank TUBITAK for its support to the project.</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4978" y="4001294"/>
            <a:ext cx="4132650" cy="1715095"/>
          </a:xfrm>
          <a:prstGeom prst="rect">
            <a:avLst/>
          </a:prstGeom>
        </p:spPr>
      </p:pic>
    </p:spTree>
    <p:extLst>
      <p:ext uri="{BB962C8B-B14F-4D97-AF65-F5344CB8AC3E}">
        <p14:creationId xmlns:p14="http://schemas.microsoft.com/office/powerpoint/2010/main" val="3151492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6366" y="1326524"/>
            <a:ext cx="11410682" cy="4443212"/>
          </a:xfrm>
        </p:spPr>
        <p:txBody>
          <a:bodyPr>
            <a:normAutofit/>
          </a:bodyPr>
          <a:lstStyle/>
          <a:p>
            <a:pPr algn="just"/>
            <a:r>
              <a:rPr lang="en-GB" dirty="0"/>
              <a:t>Our aim was to assess and </a:t>
            </a:r>
            <a:r>
              <a:rPr lang="tr-TR" smtClean="0"/>
              <a:t>improve</a:t>
            </a:r>
            <a:r>
              <a:rPr lang="en-GB" smtClean="0"/>
              <a:t> </a:t>
            </a:r>
            <a:r>
              <a:rPr lang="en-GB" b="1" dirty="0"/>
              <a:t>the budget awareness </a:t>
            </a:r>
            <a:r>
              <a:rPr lang="en-GB" b="1" dirty="0" smtClean="0"/>
              <a:t>of </a:t>
            </a:r>
            <a:r>
              <a:rPr lang="tr-TR" b="1" dirty="0" err="1" smtClean="0"/>
              <a:t>generation</a:t>
            </a:r>
            <a:r>
              <a:rPr lang="tr-TR" b="1" dirty="0" smtClean="0"/>
              <a:t> Z </a:t>
            </a:r>
            <a:r>
              <a:rPr lang="tr-TR" b="1" dirty="0" err="1" smtClean="0"/>
              <a:t>undergraduates</a:t>
            </a:r>
            <a:r>
              <a:rPr lang="en-GB" b="1" dirty="0" smtClean="0"/>
              <a:t>, </a:t>
            </a:r>
            <a:r>
              <a:rPr lang="en-GB" dirty="0"/>
              <a:t>who not only constitute a significant portion of the voting population in most countries but are also future </a:t>
            </a:r>
            <a:r>
              <a:rPr lang="en-GB" dirty="0" smtClean="0"/>
              <a:t>decision-makers.</a:t>
            </a:r>
            <a:endParaRPr lang="tr-TR" dirty="0" smtClean="0"/>
          </a:p>
          <a:p>
            <a:pPr algn="just"/>
            <a:endParaRPr lang="tr-TR" dirty="0"/>
          </a:p>
          <a:p>
            <a:pPr algn="just"/>
            <a:r>
              <a:rPr lang="en-US" dirty="0" smtClean="0"/>
              <a:t>Its primary motivation is to identify and improve the level of budget awareness of Generation Z, who are </a:t>
            </a:r>
            <a:r>
              <a:rPr lang="en-US" b="1" dirty="0" smtClean="0"/>
              <a:t>future decision-makers and constitute the majority of the voting population in Turkiye.</a:t>
            </a:r>
            <a:r>
              <a:rPr lang="en-US" dirty="0" smtClean="0"/>
              <a:t> </a:t>
            </a:r>
            <a:endParaRPr lang="tr-TR" dirty="0" smtClean="0"/>
          </a:p>
          <a:p>
            <a:pPr algn="just"/>
            <a:endParaRPr lang="tr-TR" dirty="0"/>
          </a:p>
        </p:txBody>
      </p:sp>
      <p:pic>
        <p:nvPicPr>
          <p:cNvPr id="4" name="Resim 3" descr="metin içeren bir resim&#10;&#10;Açıklama otomatik olarak oluşturuldu"/>
          <p:cNvPicPr/>
          <p:nvPr/>
        </p:nvPicPr>
        <p:blipFill>
          <a:blip r:embed="rId2">
            <a:extLst>
              <a:ext uri="{28A0092B-C50C-407E-A947-70E740481C1C}">
                <a14:useLocalDpi xmlns:a14="http://schemas.microsoft.com/office/drawing/2010/main" val="0"/>
              </a:ext>
            </a:extLst>
          </a:blip>
          <a:stretch>
            <a:fillRect/>
          </a:stretch>
        </p:blipFill>
        <p:spPr>
          <a:xfrm>
            <a:off x="9630246" y="0"/>
            <a:ext cx="2561754" cy="742678"/>
          </a:xfrm>
          <a:prstGeom prst="rect">
            <a:avLst/>
          </a:prstGeom>
        </p:spPr>
      </p:pic>
    </p:spTree>
    <p:extLst>
      <p:ext uri="{BB962C8B-B14F-4D97-AF65-F5344CB8AC3E}">
        <p14:creationId xmlns:p14="http://schemas.microsoft.com/office/powerpoint/2010/main" val="32447296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43190"/>
            <a:ext cx="10515600" cy="5133774"/>
          </a:xfrm>
        </p:spPr>
        <p:txBody>
          <a:bodyPr>
            <a:normAutofit lnSpcReduction="10000"/>
          </a:bodyPr>
          <a:lstStyle/>
          <a:p>
            <a:pPr algn="just"/>
            <a:r>
              <a:rPr lang="en-GB" dirty="0" smtClean="0"/>
              <a:t>To achieve </a:t>
            </a:r>
            <a:r>
              <a:rPr lang="tr-TR" dirty="0" err="1" smtClean="0"/>
              <a:t>our</a:t>
            </a:r>
            <a:r>
              <a:rPr lang="tr-TR" dirty="0" smtClean="0"/>
              <a:t> </a:t>
            </a:r>
            <a:r>
              <a:rPr lang="en-GB" dirty="0" smtClean="0"/>
              <a:t>aim, we conducted the "</a:t>
            </a:r>
            <a:r>
              <a:rPr lang="en-GB" b="1" dirty="0" smtClean="0"/>
              <a:t>Basic Budget Awareness</a:t>
            </a:r>
            <a:r>
              <a:rPr lang="en-GB" dirty="0" smtClean="0"/>
              <a:t>" seminars at four Turkish state universities</a:t>
            </a:r>
            <a:r>
              <a:rPr lang="tr-TR" b="1" dirty="0" smtClean="0"/>
              <a:t>: </a:t>
            </a:r>
            <a:r>
              <a:rPr lang="en-GB" b="1" dirty="0" err="1"/>
              <a:t>Çanakkale</a:t>
            </a:r>
            <a:r>
              <a:rPr lang="en-GB" b="1" dirty="0"/>
              <a:t> </a:t>
            </a:r>
            <a:r>
              <a:rPr lang="en-GB" b="1" dirty="0" err="1"/>
              <a:t>Onsekiz</a:t>
            </a:r>
            <a:r>
              <a:rPr lang="en-GB" b="1" dirty="0"/>
              <a:t> Mart University (ÇOMU), </a:t>
            </a:r>
            <a:r>
              <a:rPr lang="en-GB" b="1" dirty="0" err="1"/>
              <a:t>Eskişehir</a:t>
            </a:r>
            <a:r>
              <a:rPr lang="en-GB" b="1" dirty="0"/>
              <a:t> </a:t>
            </a:r>
            <a:r>
              <a:rPr lang="en-GB" b="1" dirty="0" err="1"/>
              <a:t>Osmangazi</a:t>
            </a:r>
            <a:r>
              <a:rPr lang="en-GB" b="1" dirty="0"/>
              <a:t> University (ESOGU), Mersin University (MEU), and </a:t>
            </a:r>
            <a:r>
              <a:rPr lang="en-GB" b="1" dirty="0" err="1"/>
              <a:t>Sakarya</a:t>
            </a:r>
            <a:r>
              <a:rPr lang="en-GB" b="1" dirty="0"/>
              <a:t> University (SAU</a:t>
            </a:r>
            <a:r>
              <a:rPr lang="en-GB" b="1" dirty="0" smtClean="0"/>
              <a:t>)</a:t>
            </a:r>
            <a:r>
              <a:rPr lang="tr-TR" dirty="0"/>
              <a:t>,</a:t>
            </a:r>
            <a:r>
              <a:rPr lang="en-GB" dirty="0" smtClean="0"/>
              <a:t> between December 2023 and May 2024. </a:t>
            </a:r>
            <a:endParaRPr lang="tr-TR" dirty="0" smtClean="0"/>
          </a:p>
          <a:p>
            <a:pPr algn="just"/>
            <a:endParaRPr lang="en-GB" dirty="0" smtClean="0"/>
          </a:p>
          <a:p>
            <a:pPr algn="just"/>
            <a:r>
              <a:rPr lang="tr-TR" dirty="0" err="1" smtClean="0"/>
              <a:t>We</a:t>
            </a:r>
            <a:r>
              <a:rPr lang="tr-TR" dirty="0" smtClean="0"/>
              <a:t> </a:t>
            </a:r>
            <a:r>
              <a:rPr lang="tr-TR" dirty="0" err="1"/>
              <a:t>conducted</a:t>
            </a:r>
            <a:r>
              <a:rPr lang="tr-TR" dirty="0"/>
              <a:t> </a:t>
            </a:r>
            <a:r>
              <a:rPr lang="en-GB" dirty="0"/>
              <a:t>the pre-and post-test </a:t>
            </a:r>
            <a:r>
              <a:rPr lang="tr-TR" dirty="0" err="1"/>
              <a:t>before</a:t>
            </a:r>
            <a:r>
              <a:rPr lang="tr-TR" dirty="0"/>
              <a:t> </a:t>
            </a:r>
            <a:r>
              <a:rPr lang="tr-TR" dirty="0" err="1"/>
              <a:t>and</a:t>
            </a:r>
            <a:r>
              <a:rPr lang="tr-TR" dirty="0"/>
              <a:t> </a:t>
            </a:r>
            <a:r>
              <a:rPr lang="tr-TR" dirty="0" err="1"/>
              <a:t>after</a:t>
            </a:r>
            <a:r>
              <a:rPr lang="tr-TR" dirty="0"/>
              <a:t> </a:t>
            </a:r>
            <a:r>
              <a:rPr lang="tr-TR" dirty="0" err="1"/>
              <a:t>seminars</a:t>
            </a:r>
            <a:r>
              <a:rPr lang="tr-TR" dirty="0"/>
              <a:t> </a:t>
            </a:r>
            <a:r>
              <a:rPr lang="tr-TR" dirty="0" err="1"/>
              <a:t>and</a:t>
            </a:r>
            <a:r>
              <a:rPr lang="tr-TR" dirty="0"/>
              <a:t> </a:t>
            </a:r>
            <a:r>
              <a:rPr lang="tr-TR" dirty="0" err="1"/>
              <a:t>we</a:t>
            </a:r>
            <a:r>
              <a:rPr lang="tr-TR" dirty="0"/>
              <a:t> </a:t>
            </a:r>
            <a:r>
              <a:rPr lang="tr-TR" dirty="0" err="1"/>
              <a:t>detected</a:t>
            </a:r>
            <a:r>
              <a:rPr lang="tr-TR" dirty="0"/>
              <a:t> </a:t>
            </a:r>
            <a:r>
              <a:rPr lang="tr-TR" dirty="0" err="1"/>
              <a:t>the</a:t>
            </a:r>
            <a:r>
              <a:rPr lang="tr-TR" dirty="0"/>
              <a:t> </a:t>
            </a:r>
            <a:r>
              <a:rPr lang="en-GB" dirty="0"/>
              <a:t>data were normally distributed. </a:t>
            </a:r>
            <a:endParaRPr lang="tr-TR" dirty="0" smtClean="0"/>
          </a:p>
          <a:p>
            <a:pPr algn="just"/>
            <a:endParaRPr lang="tr-TR" dirty="0"/>
          </a:p>
          <a:p>
            <a:pPr algn="just"/>
            <a:r>
              <a:rPr lang="tr-TR" dirty="0" err="1" smtClean="0"/>
              <a:t>Thus</a:t>
            </a:r>
            <a:r>
              <a:rPr lang="tr-TR" dirty="0" smtClean="0"/>
              <a:t>, w</a:t>
            </a:r>
            <a:r>
              <a:rPr lang="en-GB" dirty="0" smtClean="0"/>
              <a:t>e applied </a:t>
            </a:r>
            <a:r>
              <a:rPr lang="en-GB" b="1" dirty="0" smtClean="0"/>
              <a:t>a Paired T-Test</a:t>
            </a:r>
            <a:r>
              <a:rPr lang="tr-TR" b="1" dirty="0" smtClean="0"/>
              <a:t>, </a:t>
            </a:r>
            <a:r>
              <a:rPr lang="tr-TR" b="1" dirty="0" err="1" smtClean="0"/>
              <a:t>one</a:t>
            </a:r>
            <a:r>
              <a:rPr lang="tr-TR" b="1" dirty="0" smtClean="0"/>
              <a:t> of </a:t>
            </a:r>
            <a:r>
              <a:rPr lang="tr-TR" b="1" dirty="0" err="1" smtClean="0"/>
              <a:t>most</a:t>
            </a:r>
            <a:r>
              <a:rPr lang="tr-TR" b="1" dirty="0" smtClean="0"/>
              <a:t> </a:t>
            </a:r>
            <a:r>
              <a:rPr lang="tr-TR" b="1" dirty="0" err="1" smtClean="0"/>
              <a:t>widely</a:t>
            </a:r>
            <a:r>
              <a:rPr lang="tr-TR" b="1" dirty="0" smtClean="0"/>
              <a:t> </a:t>
            </a:r>
            <a:r>
              <a:rPr lang="tr-TR" b="1" dirty="0" err="1" smtClean="0"/>
              <a:t>used</a:t>
            </a:r>
            <a:r>
              <a:rPr lang="tr-TR" b="1" dirty="0" smtClean="0"/>
              <a:t> </a:t>
            </a:r>
            <a:r>
              <a:rPr lang="tr-TR" b="1" dirty="0" err="1" smtClean="0"/>
              <a:t>the</a:t>
            </a:r>
            <a:r>
              <a:rPr lang="tr-TR" b="1" dirty="0" smtClean="0"/>
              <a:t> </a:t>
            </a:r>
            <a:r>
              <a:rPr lang="tr-TR" b="1" dirty="0" err="1" smtClean="0"/>
              <a:t>statistical</a:t>
            </a:r>
            <a:r>
              <a:rPr lang="tr-TR" b="1" dirty="0" smtClean="0"/>
              <a:t> </a:t>
            </a:r>
            <a:r>
              <a:rPr lang="tr-TR" b="1" dirty="0" err="1" smtClean="0"/>
              <a:t>technique</a:t>
            </a:r>
            <a:r>
              <a:rPr lang="tr-TR" b="1" dirty="0" smtClean="0"/>
              <a:t> </a:t>
            </a:r>
            <a:r>
              <a:rPr lang="tr-TR" b="1" dirty="0" err="1" smtClean="0"/>
              <a:t>to</a:t>
            </a:r>
            <a:r>
              <a:rPr lang="tr-TR" b="1" dirty="0" smtClean="0"/>
              <a:t> </a:t>
            </a:r>
            <a:r>
              <a:rPr lang="tr-TR" b="1" dirty="0" err="1" smtClean="0"/>
              <a:t>compare</a:t>
            </a:r>
            <a:r>
              <a:rPr lang="tr-TR" b="1" dirty="0" smtClean="0"/>
              <a:t> </a:t>
            </a:r>
            <a:r>
              <a:rPr lang="tr-TR" b="1" dirty="0" err="1" smtClean="0"/>
              <a:t>two</a:t>
            </a:r>
            <a:r>
              <a:rPr lang="tr-TR" b="1" dirty="0"/>
              <a:t> </a:t>
            </a:r>
            <a:r>
              <a:rPr lang="tr-TR" b="1" dirty="0" err="1" smtClean="0"/>
              <a:t>samples</a:t>
            </a:r>
            <a:r>
              <a:rPr lang="tr-TR" b="1" dirty="0" smtClean="0"/>
              <a:t>,</a:t>
            </a:r>
            <a:r>
              <a:rPr lang="en-GB" dirty="0" smtClean="0"/>
              <a:t> using the SPSS software program to analyse the data</a:t>
            </a:r>
            <a:r>
              <a:rPr lang="tr-TR" dirty="0" smtClean="0"/>
              <a:t>. </a:t>
            </a:r>
          </a:p>
          <a:p>
            <a:pPr algn="just"/>
            <a:endParaRPr lang="tr-TR" dirty="0" smtClean="0"/>
          </a:p>
          <a:p>
            <a:pPr algn="just"/>
            <a:endParaRPr lang="tr-TR" dirty="0" smtClean="0"/>
          </a:p>
          <a:p>
            <a:pPr algn="just"/>
            <a:endParaRPr lang="tr-TR" dirty="0" smtClean="0"/>
          </a:p>
          <a:p>
            <a:endParaRPr lang="tr-TR" dirty="0"/>
          </a:p>
        </p:txBody>
      </p:sp>
      <p:pic>
        <p:nvPicPr>
          <p:cNvPr id="4" name="Resim 3" descr="metin içeren bir resim&#10;&#10;Açıklama otomatik olarak oluşturuldu"/>
          <p:cNvPicPr/>
          <p:nvPr/>
        </p:nvPicPr>
        <p:blipFill>
          <a:blip r:embed="rId2">
            <a:extLst>
              <a:ext uri="{28A0092B-C50C-407E-A947-70E740481C1C}">
                <a14:useLocalDpi xmlns:a14="http://schemas.microsoft.com/office/drawing/2010/main" val="0"/>
              </a:ext>
            </a:extLst>
          </a:blip>
          <a:stretch>
            <a:fillRect/>
          </a:stretch>
        </p:blipFill>
        <p:spPr>
          <a:xfrm>
            <a:off x="9630246" y="0"/>
            <a:ext cx="2561754" cy="742678"/>
          </a:xfrm>
          <a:prstGeom prst="rect">
            <a:avLst/>
          </a:prstGeom>
        </p:spPr>
      </p:pic>
    </p:spTree>
    <p:extLst>
      <p:ext uri="{BB962C8B-B14F-4D97-AF65-F5344CB8AC3E}">
        <p14:creationId xmlns:p14="http://schemas.microsoft.com/office/powerpoint/2010/main" val="16059054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6685" y="940158"/>
            <a:ext cx="10515600" cy="4721650"/>
          </a:xfrm>
        </p:spPr>
        <p:txBody>
          <a:bodyPr/>
          <a:lstStyle/>
          <a:p>
            <a:pPr algn="just"/>
            <a:r>
              <a:rPr lang="en-US" b="1" dirty="0" smtClean="0"/>
              <a:t>Budget </a:t>
            </a:r>
            <a:r>
              <a:rPr lang="tr-TR" b="1" dirty="0" smtClean="0"/>
              <a:t>A</a:t>
            </a:r>
            <a:r>
              <a:rPr lang="en-US" b="1" dirty="0" err="1" smtClean="0"/>
              <a:t>wareness</a:t>
            </a:r>
            <a:r>
              <a:rPr lang="en-US" b="1" dirty="0" smtClean="0"/>
              <a:t> </a:t>
            </a:r>
            <a:r>
              <a:rPr lang="en-US" dirty="0" smtClean="0"/>
              <a:t>means that</a:t>
            </a:r>
            <a:r>
              <a:rPr lang="tr-TR" dirty="0" smtClean="0"/>
              <a:t>:</a:t>
            </a:r>
          </a:p>
          <a:p>
            <a:pPr algn="just"/>
            <a:endParaRPr lang="tr-TR" dirty="0"/>
          </a:p>
          <a:p>
            <a:pPr algn="just"/>
            <a:r>
              <a:rPr lang="tr-TR" dirty="0" smtClean="0"/>
              <a:t>C</a:t>
            </a:r>
            <a:r>
              <a:rPr lang="en-US" dirty="0" err="1" smtClean="0"/>
              <a:t>itizens</a:t>
            </a:r>
            <a:r>
              <a:rPr lang="en-US" dirty="0" smtClean="0"/>
              <a:t> are </a:t>
            </a:r>
            <a:r>
              <a:rPr lang="en-US" b="1" dirty="0" smtClean="0"/>
              <a:t>interested in the state budget issues </a:t>
            </a:r>
            <a:r>
              <a:rPr lang="tr-TR" b="1" dirty="0" err="1" smtClean="0"/>
              <a:t>within</a:t>
            </a:r>
            <a:r>
              <a:rPr lang="en-US" b="1" dirty="0" smtClean="0"/>
              <a:t> the constitution and other laws</a:t>
            </a:r>
            <a:r>
              <a:rPr lang="tr-TR" b="1" dirty="0" smtClean="0"/>
              <a:t>,</a:t>
            </a:r>
          </a:p>
          <a:p>
            <a:pPr algn="just"/>
            <a:endParaRPr lang="tr-TR" dirty="0"/>
          </a:p>
          <a:p>
            <a:pPr algn="just"/>
            <a:r>
              <a:rPr lang="tr-TR" dirty="0" err="1" smtClean="0"/>
              <a:t>They</a:t>
            </a:r>
            <a:r>
              <a:rPr lang="tr-TR" dirty="0" smtClean="0"/>
              <a:t> </a:t>
            </a:r>
            <a:r>
              <a:rPr lang="en-US" dirty="0" smtClean="0"/>
              <a:t>have sufficient </a:t>
            </a:r>
            <a:r>
              <a:rPr lang="en-US" b="1" dirty="0" smtClean="0"/>
              <a:t>knowledge about public revenues and the public services for which these revenues are spent</a:t>
            </a:r>
            <a:r>
              <a:rPr lang="en-US" dirty="0" smtClean="0"/>
              <a:t>, </a:t>
            </a:r>
            <a:endParaRPr lang="tr-TR" dirty="0" smtClean="0"/>
          </a:p>
          <a:p>
            <a:pPr algn="just"/>
            <a:endParaRPr lang="tr-TR" dirty="0"/>
          </a:p>
          <a:p>
            <a:pPr algn="just"/>
            <a:r>
              <a:rPr lang="en-US" dirty="0" smtClean="0"/>
              <a:t>and </a:t>
            </a:r>
            <a:r>
              <a:rPr lang="tr-TR" dirty="0" err="1" smtClean="0"/>
              <a:t>also</a:t>
            </a:r>
            <a:r>
              <a:rPr lang="tr-TR" dirty="0" smtClean="0"/>
              <a:t> </a:t>
            </a:r>
            <a:r>
              <a:rPr lang="tr-TR" dirty="0" err="1" smtClean="0"/>
              <a:t>they</a:t>
            </a:r>
            <a:r>
              <a:rPr lang="tr-TR" dirty="0" smtClean="0"/>
              <a:t> </a:t>
            </a:r>
            <a:r>
              <a:rPr lang="en-US" dirty="0" smtClean="0"/>
              <a:t>closely follow budget-related </a:t>
            </a:r>
            <a:r>
              <a:rPr lang="tr-TR" dirty="0" err="1" smtClean="0"/>
              <a:t>improvements</a:t>
            </a:r>
            <a:r>
              <a:rPr lang="en-US" dirty="0" smtClean="0"/>
              <a:t>.</a:t>
            </a:r>
            <a:r>
              <a:rPr lang="en-GB" dirty="0" smtClean="0"/>
              <a:t> </a:t>
            </a:r>
            <a:endParaRPr lang="tr-TR" dirty="0" smtClean="0"/>
          </a:p>
          <a:p>
            <a:pPr marL="0" indent="0" algn="just">
              <a:buNone/>
            </a:pPr>
            <a:endParaRPr lang="tr-TR" dirty="0" smtClean="0"/>
          </a:p>
          <a:p>
            <a:pPr algn="just"/>
            <a:endParaRPr lang="tr-TR" dirty="0"/>
          </a:p>
          <a:p>
            <a:pPr algn="just"/>
            <a:endParaRPr lang="tr-TR" dirty="0"/>
          </a:p>
        </p:txBody>
      </p:sp>
      <p:pic>
        <p:nvPicPr>
          <p:cNvPr id="4" name="Resim 3" descr="metin içeren bir resim&#10;&#10;Açıklama otomatik olarak oluşturuldu"/>
          <p:cNvPicPr/>
          <p:nvPr/>
        </p:nvPicPr>
        <p:blipFill>
          <a:blip r:embed="rId2">
            <a:extLst>
              <a:ext uri="{28A0092B-C50C-407E-A947-70E740481C1C}">
                <a14:useLocalDpi xmlns:a14="http://schemas.microsoft.com/office/drawing/2010/main" val="0"/>
              </a:ext>
            </a:extLst>
          </a:blip>
          <a:stretch>
            <a:fillRect/>
          </a:stretch>
        </p:blipFill>
        <p:spPr>
          <a:xfrm>
            <a:off x="9630246" y="0"/>
            <a:ext cx="2561754" cy="742678"/>
          </a:xfrm>
          <a:prstGeom prst="rect">
            <a:avLst/>
          </a:prstGeom>
        </p:spPr>
      </p:pic>
    </p:spTree>
    <p:extLst>
      <p:ext uri="{BB962C8B-B14F-4D97-AF65-F5344CB8AC3E}">
        <p14:creationId xmlns:p14="http://schemas.microsoft.com/office/powerpoint/2010/main" val="18505967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50006"/>
            <a:ext cx="10515600" cy="5326957"/>
          </a:xfrm>
        </p:spPr>
        <p:txBody>
          <a:bodyPr>
            <a:normAutofit fontScale="92500" lnSpcReduction="10000"/>
          </a:bodyPr>
          <a:lstStyle/>
          <a:p>
            <a:pPr algn="just"/>
            <a:r>
              <a:rPr lang="en-GB" b="1" dirty="0"/>
              <a:t>Prior to the seminars, we </a:t>
            </a:r>
            <a:r>
              <a:rPr lang="tr-TR" b="1" dirty="0" err="1" smtClean="0"/>
              <a:t>performed</a:t>
            </a:r>
            <a:r>
              <a:rPr lang="tr-TR" b="1" dirty="0" smtClean="0"/>
              <a:t> </a:t>
            </a:r>
            <a:r>
              <a:rPr lang="en-GB" b="1" dirty="0" smtClean="0"/>
              <a:t>a </a:t>
            </a:r>
            <a:r>
              <a:rPr lang="en-GB" b="1" dirty="0"/>
              <a:t>pre-test </a:t>
            </a:r>
            <a:r>
              <a:rPr lang="en-GB" dirty="0"/>
              <a:t>consisting of 13 items </a:t>
            </a:r>
            <a:r>
              <a:rPr lang="en-GB" dirty="0" smtClean="0"/>
              <a:t>to </a:t>
            </a:r>
            <a:r>
              <a:rPr lang="en-GB" dirty="0"/>
              <a:t>measure the participants' initial budget awareness </a:t>
            </a:r>
            <a:r>
              <a:rPr lang="en-GB" dirty="0" smtClean="0"/>
              <a:t>levels.</a:t>
            </a:r>
            <a:endParaRPr lang="tr-TR" dirty="0" smtClean="0"/>
          </a:p>
          <a:p>
            <a:pPr algn="just"/>
            <a:endParaRPr lang="tr-TR" dirty="0"/>
          </a:p>
          <a:p>
            <a:pPr algn="just"/>
            <a:r>
              <a:rPr lang="tr-TR" dirty="0" smtClean="0"/>
              <a:t>10-15 </a:t>
            </a:r>
            <a:r>
              <a:rPr lang="tr-TR" dirty="0" err="1" smtClean="0"/>
              <a:t>days</a:t>
            </a:r>
            <a:r>
              <a:rPr lang="tr-TR" dirty="0" smtClean="0"/>
              <a:t> </a:t>
            </a:r>
            <a:r>
              <a:rPr lang="tr-TR" dirty="0" err="1" smtClean="0"/>
              <a:t>later</a:t>
            </a:r>
            <a:r>
              <a:rPr lang="tr-TR" dirty="0" smtClean="0"/>
              <a:t> </a:t>
            </a:r>
            <a:r>
              <a:rPr lang="tr-TR" dirty="0" err="1" smtClean="0"/>
              <a:t>after</a:t>
            </a:r>
            <a:r>
              <a:rPr lang="en-GB" dirty="0" smtClean="0"/>
              <a:t> </a:t>
            </a:r>
            <a:r>
              <a:rPr lang="en-GB" dirty="0"/>
              <a:t>the seminars, we </a:t>
            </a:r>
            <a:r>
              <a:rPr lang="tr-TR" dirty="0" smtClean="0"/>
              <a:t>sent </a:t>
            </a:r>
            <a:r>
              <a:rPr lang="en-GB" dirty="0" smtClean="0"/>
              <a:t>a </a:t>
            </a:r>
            <a:r>
              <a:rPr lang="en-GB" dirty="0"/>
              <a:t>post-test </a:t>
            </a:r>
            <a:r>
              <a:rPr lang="tr-TR" dirty="0" err="1" smtClean="0"/>
              <a:t>through</a:t>
            </a:r>
            <a:r>
              <a:rPr lang="tr-TR" dirty="0" smtClean="0"/>
              <a:t> Google </a:t>
            </a:r>
            <a:r>
              <a:rPr lang="tr-TR" dirty="0" err="1" smtClean="0"/>
              <a:t>forms</a:t>
            </a:r>
            <a:r>
              <a:rPr lang="tr-TR" dirty="0" smtClean="0"/>
              <a:t> </a:t>
            </a:r>
            <a:r>
              <a:rPr lang="en-GB" dirty="0" smtClean="0"/>
              <a:t>and </a:t>
            </a:r>
            <a:r>
              <a:rPr lang="en-GB" b="1" dirty="0" smtClean="0"/>
              <a:t>407 </a:t>
            </a:r>
            <a:r>
              <a:rPr lang="en-GB" b="1" dirty="0"/>
              <a:t>participants </a:t>
            </a:r>
            <a:r>
              <a:rPr lang="tr-TR" b="1" dirty="0" err="1" smtClean="0"/>
              <a:t>responded</a:t>
            </a:r>
            <a:r>
              <a:rPr lang="tr-TR" b="1" dirty="0" smtClean="0"/>
              <a:t> </a:t>
            </a:r>
            <a:r>
              <a:rPr lang="tr-TR" dirty="0" err="1" smtClean="0"/>
              <a:t>the</a:t>
            </a:r>
            <a:r>
              <a:rPr lang="tr-TR" dirty="0" smtClean="0"/>
              <a:t> </a:t>
            </a:r>
            <a:r>
              <a:rPr lang="tr-TR" dirty="0" err="1" smtClean="0"/>
              <a:t>second</a:t>
            </a:r>
            <a:r>
              <a:rPr lang="tr-TR" dirty="0" smtClean="0"/>
              <a:t> test. </a:t>
            </a:r>
          </a:p>
          <a:p>
            <a:pPr algn="just"/>
            <a:endParaRPr lang="tr-TR" dirty="0" smtClean="0"/>
          </a:p>
          <a:p>
            <a:pPr algn="just"/>
            <a:r>
              <a:rPr lang="tr-TR" dirty="0" smtClean="0"/>
              <a:t>At </a:t>
            </a:r>
            <a:r>
              <a:rPr lang="tr-TR" dirty="0" err="1" smtClean="0"/>
              <a:t>least</a:t>
            </a:r>
            <a:r>
              <a:rPr lang="tr-TR" dirty="0" smtClean="0"/>
              <a:t> </a:t>
            </a:r>
            <a:r>
              <a:rPr lang="tr-TR" b="1" dirty="0" smtClean="0"/>
              <a:t>384 </a:t>
            </a:r>
            <a:r>
              <a:rPr lang="tr-TR" b="1" dirty="0" err="1" smtClean="0"/>
              <a:t>participants</a:t>
            </a:r>
            <a:r>
              <a:rPr lang="tr-TR" b="1" dirty="0" smtClean="0"/>
              <a:t> </a:t>
            </a:r>
            <a:r>
              <a:rPr lang="tr-TR" b="1" dirty="0" err="1" smtClean="0"/>
              <a:t>was</a:t>
            </a:r>
            <a:r>
              <a:rPr lang="tr-TR" b="1" dirty="0" smtClean="0"/>
              <a:t> </a:t>
            </a:r>
            <a:r>
              <a:rPr lang="tr-TR" b="1" dirty="0" err="1" smtClean="0"/>
              <a:t>statistically</a:t>
            </a:r>
            <a:r>
              <a:rPr lang="tr-TR" b="1" dirty="0" smtClean="0"/>
              <a:t> </a:t>
            </a:r>
            <a:r>
              <a:rPr lang="tr-TR" b="1" dirty="0" err="1" smtClean="0"/>
              <a:t>accepted</a:t>
            </a:r>
            <a:r>
              <a:rPr lang="tr-TR" b="1" dirty="0" smtClean="0"/>
              <a:t> </a:t>
            </a:r>
            <a:r>
              <a:rPr lang="tr-TR" dirty="0" err="1" smtClean="0"/>
              <a:t>sufficient</a:t>
            </a:r>
            <a:r>
              <a:rPr lang="tr-TR" dirty="0" smtClean="0"/>
              <a:t> </a:t>
            </a:r>
            <a:r>
              <a:rPr lang="tr-TR" dirty="0" err="1" smtClean="0"/>
              <a:t>to</a:t>
            </a:r>
            <a:r>
              <a:rPr lang="tr-TR" dirty="0" smtClean="0"/>
              <a:t> </a:t>
            </a:r>
            <a:r>
              <a:rPr lang="tr-TR" dirty="0" err="1" smtClean="0"/>
              <a:t>represent</a:t>
            </a:r>
            <a:r>
              <a:rPr lang="tr-TR" dirty="0" smtClean="0"/>
              <a:t> </a:t>
            </a:r>
            <a:r>
              <a:rPr lang="tr-TR" dirty="0" err="1" smtClean="0"/>
              <a:t>the</a:t>
            </a:r>
            <a:r>
              <a:rPr lang="tr-TR" dirty="0" smtClean="0"/>
              <a:t> main </a:t>
            </a:r>
            <a:r>
              <a:rPr lang="tr-TR" dirty="0" err="1" smtClean="0"/>
              <a:t>mass</a:t>
            </a:r>
            <a:r>
              <a:rPr lang="tr-TR" dirty="0" smtClean="0"/>
              <a:t> </a:t>
            </a:r>
            <a:r>
              <a:rPr lang="tr-TR" dirty="0" err="1" smtClean="0"/>
              <a:t>for</a:t>
            </a:r>
            <a:r>
              <a:rPr lang="tr-TR" dirty="0" smtClean="0"/>
              <a:t> </a:t>
            </a:r>
            <a:r>
              <a:rPr lang="tr-TR" dirty="0" err="1" smtClean="0"/>
              <a:t>the</a:t>
            </a:r>
            <a:r>
              <a:rPr lang="tr-TR" dirty="0" smtClean="0"/>
              <a:t> </a:t>
            </a:r>
            <a:r>
              <a:rPr lang="tr-TR" dirty="0" err="1" smtClean="0"/>
              <a:t>sample</a:t>
            </a:r>
            <a:r>
              <a:rPr lang="tr-TR" dirty="0" smtClean="0"/>
              <a:t> </a:t>
            </a:r>
            <a:r>
              <a:rPr lang="tr-TR" dirty="0" err="1" smtClean="0"/>
              <a:t>universities</a:t>
            </a:r>
            <a:r>
              <a:rPr lang="tr-TR" dirty="0" smtClean="0"/>
              <a:t>. (</a:t>
            </a:r>
            <a:r>
              <a:rPr lang="en-GB" dirty="0"/>
              <a:t>In </a:t>
            </a:r>
            <a:r>
              <a:rPr lang="tr-TR" dirty="0" err="1" smtClean="0"/>
              <a:t>our</a:t>
            </a:r>
            <a:r>
              <a:rPr lang="en-GB" dirty="0" smtClean="0"/>
              <a:t> </a:t>
            </a:r>
            <a:r>
              <a:rPr lang="en-GB" dirty="0"/>
              <a:t>research, the alpha level was 0.05, known as the 95% confidence limit, and the sampling margin of error was accepted as ±</a:t>
            </a:r>
            <a:r>
              <a:rPr lang="en-GB" dirty="0" smtClean="0"/>
              <a:t>5</a:t>
            </a:r>
            <a:r>
              <a:rPr lang="tr-TR" dirty="0" smtClean="0"/>
              <a:t>)</a:t>
            </a:r>
          </a:p>
          <a:p>
            <a:pPr algn="just"/>
            <a:endParaRPr lang="tr-TR" dirty="0"/>
          </a:p>
          <a:p>
            <a:pPr algn="just"/>
            <a:r>
              <a:rPr lang="tr-TR" dirty="0" err="1" smtClean="0"/>
              <a:t>Therefore</a:t>
            </a:r>
            <a:r>
              <a:rPr lang="tr-TR" dirty="0" smtClean="0"/>
              <a:t>, t</a:t>
            </a:r>
            <a:r>
              <a:rPr lang="en-GB" dirty="0" smtClean="0"/>
              <a:t>his </a:t>
            </a:r>
            <a:r>
              <a:rPr lang="en-GB" dirty="0"/>
              <a:t>approach allowed us to compare the </a:t>
            </a:r>
            <a:r>
              <a:rPr lang="en-GB" dirty="0" smtClean="0"/>
              <a:t>effect</a:t>
            </a:r>
            <a:r>
              <a:rPr lang="tr-TR" dirty="0" smtClean="0"/>
              <a:t>s</a:t>
            </a:r>
            <a:r>
              <a:rPr lang="en-GB" dirty="0" smtClean="0"/>
              <a:t> </a:t>
            </a:r>
            <a:r>
              <a:rPr lang="en-GB" dirty="0"/>
              <a:t>of the seminars on the budget awareness </a:t>
            </a:r>
            <a:r>
              <a:rPr lang="en-GB" dirty="0" smtClean="0"/>
              <a:t>of </a:t>
            </a:r>
            <a:r>
              <a:rPr lang="tr-TR" dirty="0" err="1" smtClean="0"/>
              <a:t>undergraduates</a:t>
            </a:r>
            <a:r>
              <a:rPr lang="tr-TR" dirty="0" smtClean="0"/>
              <a:t>. </a:t>
            </a:r>
          </a:p>
          <a:p>
            <a:pPr algn="just"/>
            <a:endParaRPr lang="tr-TR" dirty="0"/>
          </a:p>
        </p:txBody>
      </p:sp>
      <p:pic>
        <p:nvPicPr>
          <p:cNvPr id="5" name="Resim 4" descr="metin içeren bir resim&#10;&#10;Açıklama otomatik olarak oluşturuldu"/>
          <p:cNvPicPr/>
          <p:nvPr/>
        </p:nvPicPr>
        <p:blipFill>
          <a:blip r:embed="rId2">
            <a:extLst>
              <a:ext uri="{28A0092B-C50C-407E-A947-70E740481C1C}">
                <a14:useLocalDpi xmlns:a14="http://schemas.microsoft.com/office/drawing/2010/main" val="0"/>
              </a:ext>
            </a:extLst>
          </a:blip>
          <a:stretch>
            <a:fillRect/>
          </a:stretch>
        </p:blipFill>
        <p:spPr>
          <a:xfrm>
            <a:off x="9630246" y="0"/>
            <a:ext cx="2561754" cy="742678"/>
          </a:xfrm>
          <a:prstGeom prst="rect">
            <a:avLst/>
          </a:prstGeom>
        </p:spPr>
      </p:pic>
    </p:spTree>
    <p:extLst>
      <p:ext uri="{BB962C8B-B14F-4D97-AF65-F5344CB8AC3E}">
        <p14:creationId xmlns:p14="http://schemas.microsoft.com/office/powerpoint/2010/main" val="38120198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56068"/>
            <a:ext cx="10515600" cy="5120895"/>
          </a:xfrm>
        </p:spPr>
        <p:txBody>
          <a:bodyPr>
            <a:normAutofit/>
          </a:bodyPr>
          <a:lstStyle/>
          <a:p>
            <a:pPr marL="0" indent="0" algn="ctr">
              <a:buNone/>
            </a:pPr>
            <a:r>
              <a:rPr lang="tr-TR" b="1" dirty="0"/>
              <a:t>Our </a:t>
            </a:r>
            <a:r>
              <a:rPr lang="tr-TR" b="1" dirty="0" err="1" smtClean="0"/>
              <a:t>Hypothesis</a:t>
            </a:r>
            <a:endParaRPr lang="tr-TR" b="1" dirty="0" smtClean="0"/>
          </a:p>
          <a:p>
            <a:pPr algn="just"/>
            <a:endParaRPr lang="tr-TR" dirty="0" smtClean="0"/>
          </a:p>
          <a:p>
            <a:pPr algn="just"/>
            <a:r>
              <a:rPr lang="en-GB" dirty="0" smtClean="0"/>
              <a:t>H0</a:t>
            </a:r>
            <a:r>
              <a:rPr lang="en-GB" dirty="0"/>
              <a:t>: </a:t>
            </a:r>
            <a:r>
              <a:rPr lang="en-GB" b="1" dirty="0"/>
              <a:t>There is not a notable difference between the pre-test and post-test measures</a:t>
            </a:r>
            <a:r>
              <a:rPr lang="en-GB" dirty="0"/>
              <a:t>, highlighting the effectiveness of the “Basic Budget Seminars” in enhancing budget awareness of Generation Z undergraduates</a:t>
            </a:r>
            <a:r>
              <a:rPr lang="en-GB" dirty="0" smtClean="0"/>
              <a:t>.</a:t>
            </a:r>
            <a:endParaRPr lang="tr-TR" dirty="0" smtClean="0"/>
          </a:p>
          <a:p>
            <a:pPr algn="just"/>
            <a:endParaRPr lang="tr-TR" dirty="0"/>
          </a:p>
          <a:p>
            <a:pPr algn="just"/>
            <a:r>
              <a:rPr lang="en-GB" dirty="0"/>
              <a:t>H1: There is </a:t>
            </a:r>
            <a:r>
              <a:rPr lang="en-GB" b="1" dirty="0"/>
              <a:t>a notable difference between the pre-test and post-test measures</a:t>
            </a:r>
            <a:r>
              <a:rPr lang="en-GB" dirty="0"/>
              <a:t>, </a:t>
            </a:r>
            <a:r>
              <a:rPr lang="tr-TR" dirty="0" err="1" smtClean="0"/>
              <a:t>adressing</a:t>
            </a:r>
            <a:r>
              <a:rPr lang="en-GB" dirty="0" smtClean="0"/>
              <a:t> </a:t>
            </a:r>
            <a:r>
              <a:rPr lang="en-GB" dirty="0"/>
              <a:t>the effectiveness of the “Basic Budget Seminars” in enhancing budget awareness of Generation Z undergraduates.</a:t>
            </a:r>
            <a:endParaRPr lang="tr-TR" dirty="0"/>
          </a:p>
          <a:p>
            <a:pPr algn="just"/>
            <a:endParaRPr lang="tr-TR" dirty="0"/>
          </a:p>
        </p:txBody>
      </p:sp>
      <p:pic>
        <p:nvPicPr>
          <p:cNvPr id="4" name="Resim 3" descr="metin içeren bir resim&#10;&#10;Açıklama otomatik olarak oluşturuldu"/>
          <p:cNvPicPr/>
          <p:nvPr/>
        </p:nvPicPr>
        <p:blipFill>
          <a:blip r:embed="rId2">
            <a:extLst>
              <a:ext uri="{28A0092B-C50C-407E-A947-70E740481C1C}">
                <a14:useLocalDpi xmlns:a14="http://schemas.microsoft.com/office/drawing/2010/main" val="0"/>
              </a:ext>
            </a:extLst>
          </a:blip>
          <a:stretch>
            <a:fillRect/>
          </a:stretch>
        </p:blipFill>
        <p:spPr>
          <a:xfrm>
            <a:off x="9630246" y="0"/>
            <a:ext cx="2561754" cy="742678"/>
          </a:xfrm>
          <a:prstGeom prst="rect">
            <a:avLst/>
          </a:prstGeom>
        </p:spPr>
      </p:pic>
    </p:spTree>
    <p:extLst>
      <p:ext uri="{BB962C8B-B14F-4D97-AF65-F5344CB8AC3E}">
        <p14:creationId xmlns:p14="http://schemas.microsoft.com/office/powerpoint/2010/main" val="31415690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1365161" y="631065"/>
            <a:ext cx="9208394" cy="5434080"/>
          </a:xfrm>
          <a:prstGeom prst="rect">
            <a:avLst/>
          </a:prstGeom>
        </p:spPr>
      </p:pic>
      <p:pic>
        <p:nvPicPr>
          <p:cNvPr id="5" name="Resim 4" descr="metin içeren bir resim&#10;&#10;Açıklama otomatik olarak oluşturuldu"/>
          <p:cNvPicPr/>
          <p:nvPr/>
        </p:nvPicPr>
        <p:blipFill>
          <a:blip r:embed="rId3">
            <a:extLst>
              <a:ext uri="{28A0092B-C50C-407E-A947-70E740481C1C}">
                <a14:useLocalDpi xmlns:a14="http://schemas.microsoft.com/office/drawing/2010/main" val="0"/>
              </a:ext>
            </a:extLst>
          </a:blip>
          <a:stretch>
            <a:fillRect/>
          </a:stretch>
        </p:blipFill>
        <p:spPr>
          <a:xfrm>
            <a:off x="9630246" y="0"/>
            <a:ext cx="2561754" cy="742678"/>
          </a:xfrm>
          <a:prstGeom prst="rect">
            <a:avLst/>
          </a:prstGeom>
        </p:spPr>
      </p:pic>
    </p:spTree>
    <p:extLst>
      <p:ext uri="{BB962C8B-B14F-4D97-AF65-F5344CB8AC3E}">
        <p14:creationId xmlns:p14="http://schemas.microsoft.com/office/powerpoint/2010/main" val="8066369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5778" y="1643778"/>
            <a:ext cx="10515600" cy="4351338"/>
          </a:xfrm>
        </p:spPr>
        <p:txBody>
          <a:bodyPr/>
          <a:lstStyle/>
          <a:p>
            <a:pPr algn="just"/>
            <a:r>
              <a:rPr lang="en-GB" dirty="0" smtClean="0"/>
              <a:t>The high reliability scores  - </a:t>
            </a:r>
            <a:r>
              <a:rPr lang="en-GB" b="1" dirty="0" smtClean="0"/>
              <a:t>Cronbach’s Alpha: 0.91 for pre-test</a:t>
            </a:r>
            <a:r>
              <a:rPr lang="tr-TR" b="1" dirty="0" smtClean="0"/>
              <a:t> </a:t>
            </a:r>
            <a:r>
              <a:rPr lang="tr-TR" b="1" dirty="0" err="1" smtClean="0"/>
              <a:t>and</a:t>
            </a:r>
            <a:r>
              <a:rPr lang="tr-TR" b="1" dirty="0" smtClean="0"/>
              <a:t> </a:t>
            </a:r>
            <a:r>
              <a:rPr lang="en-GB" b="1" dirty="0" smtClean="0"/>
              <a:t>0.95 for post-test</a:t>
            </a:r>
            <a:r>
              <a:rPr lang="en-GB" dirty="0" smtClean="0"/>
              <a:t>-  and the consistent statistical significance across all measured pairs reinforce the robustness of the findings.</a:t>
            </a:r>
            <a:endParaRPr lang="tr-TR" dirty="0"/>
          </a:p>
        </p:txBody>
      </p:sp>
      <p:pic>
        <p:nvPicPr>
          <p:cNvPr id="4" name="Resim 3" descr="metin içeren bir resim&#10;&#10;Açıklama otomatik olarak oluşturuldu"/>
          <p:cNvPicPr/>
          <p:nvPr/>
        </p:nvPicPr>
        <p:blipFill>
          <a:blip r:embed="rId2">
            <a:extLst>
              <a:ext uri="{28A0092B-C50C-407E-A947-70E740481C1C}">
                <a14:useLocalDpi xmlns:a14="http://schemas.microsoft.com/office/drawing/2010/main" val="0"/>
              </a:ext>
            </a:extLst>
          </a:blip>
          <a:stretch>
            <a:fillRect/>
          </a:stretch>
        </p:blipFill>
        <p:spPr>
          <a:xfrm>
            <a:off x="9630246" y="0"/>
            <a:ext cx="2561754" cy="742678"/>
          </a:xfrm>
          <a:prstGeom prst="rect">
            <a:avLst/>
          </a:prstGeom>
        </p:spPr>
      </p:pic>
    </p:spTree>
    <p:extLst>
      <p:ext uri="{BB962C8B-B14F-4D97-AF65-F5344CB8AC3E}">
        <p14:creationId xmlns:p14="http://schemas.microsoft.com/office/powerpoint/2010/main" val="37647284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Medy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1025</Words>
  <Application>Microsoft Office PowerPoint</Application>
  <PresentationFormat>Geniş ekran</PresentationFormat>
  <Paragraphs>142</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Calibri</vt:lpstr>
      <vt:lpstr>Calibri Light</vt:lpstr>
      <vt:lpstr>Times New Roman</vt:lpstr>
      <vt:lpstr>Office Teması</vt:lpstr>
      <vt:lpstr>HOW DO THE SEMINARS OF BASIC BUDGET AWARENESS AFFECT ON GENERATION Z? THE CASE OF UNDERGRADUATES</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Table 3. Budget awareness scores by pre-test and post-test </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THE SEMINARS OF BASIC BUDGET AWARENESS AFFECT ON GENERATION Z? THE CASE OF UNDERGRADUATES</dc:title>
  <dc:creator>Akademik</dc:creator>
  <cp:lastModifiedBy>Akademik</cp:lastModifiedBy>
  <cp:revision>59</cp:revision>
  <dcterms:created xsi:type="dcterms:W3CDTF">2025-04-07T07:42:31Z</dcterms:created>
  <dcterms:modified xsi:type="dcterms:W3CDTF">2025-04-21T18:48:38Z</dcterms:modified>
</cp:coreProperties>
</file>